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9" r:id="rId3"/>
    <p:sldId id="261" r:id="rId4"/>
    <p:sldId id="262" r:id="rId5"/>
    <p:sldId id="269" r:id="rId6"/>
    <p:sldId id="270" r:id="rId7"/>
    <p:sldId id="260" r:id="rId8"/>
    <p:sldId id="272" r:id="rId9"/>
    <p:sldId id="271" r:id="rId10"/>
    <p:sldId id="263" r:id="rId11"/>
    <p:sldId id="264" r:id="rId12"/>
    <p:sldId id="265" r:id="rId13"/>
    <p:sldId id="266" r:id="rId14"/>
    <p:sldId id="267" r:id="rId15"/>
    <p:sldId id="268" r:id="rId16"/>
    <p:sldId id="273"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GNvWVN69wPIX2AWEI0ctHtQio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ipollone" initials="LC" lastIdx="1" clrIdx="0">
    <p:extLst>
      <p:ext uri="{19B8F6BF-5375-455C-9EA6-DF929625EA0E}">
        <p15:presenceInfo xmlns:p15="http://schemas.microsoft.com/office/powerpoint/2012/main" userId="S-1-5-21-3110352358-3422394696-2738999960-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69221b5c2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169221b5c2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69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98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03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03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2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37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65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49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80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61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16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71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12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032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Generica">
  <p:cSld name="1_Cover_generica_data">
    <p:spTree>
      <p:nvGrpSpPr>
        <p:cNvPr id="1" name="Shape 9"/>
        <p:cNvGrpSpPr/>
        <p:nvPr/>
      </p:nvGrpSpPr>
      <p:grpSpPr>
        <a:xfrm>
          <a:off x="0" y="0"/>
          <a:ext cx="0" cy="0"/>
          <a:chOff x="0" y="0"/>
          <a:chExt cx="0" cy="0"/>
        </a:xfrm>
      </p:grpSpPr>
      <p:pic>
        <p:nvPicPr>
          <p:cNvPr id="10" name="Google Shape;10;p6"/>
          <p:cNvPicPr preferRelativeResize="0"/>
          <p:nvPr/>
        </p:nvPicPr>
        <p:blipFill rotWithShape="1">
          <a:blip r:embed="rId2">
            <a:alphaModFix/>
          </a:blip>
          <a:srcRect l="960" r="9" b="960"/>
          <a:stretch/>
        </p:blipFill>
        <p:spPr>
          <a:xfrm>
            <a:off x="0" y="0"/>
            <a:ext cx="12192000" cy="6858000"/>
          </a:xfrm>
          <a:prstGeom prst="rect">
            <a:avLst/>
          </a:prstGeom>
          <a:noFill/>
          <a:ln>
            <a:noFill/>
          </a:ln>
        </p:spPr>
      </p:pic>
      <p:pic>
        <p:nvPicPr>
          <p:cNvPr id="11" name="Google Shape;11;p6"/>
          <p:cNvPicPr preferRelativeResize="0"/>
          <p:nvPr/>
        </p:nvPicPr>
        <p:blipFill rotWithShape="1">
          <a:blip r:embed="rId3">
            <a:alphaModFix/>
          </a:blip>
          <a:srcRect l="11830" t="24487" r="12481" b="16971"/>
          <a:stretch/>
        </p:blipFill>
        <p:spPr>
          <a:xfrm>
            <a:off x="2209800" y="0"/>
            <a:ext cx="8867425" cy="6857999"/>
          </a:xfrm>
          <a:prstGeom prst="rect">
            <a:avLst/>
          </a:prstGeom>
          <a:noFill/>
          <a:ln>
            <a:noFill/>
          </a:ln>
        </p:spPr>
      </p:pic>
      <p:pic>
        <p:nvPicPr>
          <p:cNvPr id="12" name="Google Shape;12;p6"/>
          <p:cNvPicPr preferRelativeResize="0"/>
          <p:nvPr/>
        </p:nvPicPr>
        <p:blipFill>
          <a:blip r:embed="rId4">
            <a:alphaModFix/>
          </a:blip>
          <a:stretch>
            <a:fillRect/>
          </a:stretch>
        </p:blipFill>
        <p:spPr>
          <a:xfrm>
            <a:off x="3875150" y="1723739"/>
            <a:ext cx="4441702" cy="2472426"/>
          </a:xfrm>
          <a:prstGeom prst="rect">
            <a:avLst/>
          </a:prstGeom>
          <a:noFill/>
          <a:ln>
            <a:noFill/>
          </a:ln>
        </p:spPr>
      </p:pic>
      <p:pic>
        <p:nvPicPr>
          <p:cNvPr id="13" name="Google Shape;13;p6"/>
          <p:cNvPicPr preferRelativeResize="0"/>
          <p:nvPr/>
        </p:nvPicPr>
        <p:blipFill>
          <a:blip r:embed="rId5">
            <a:alphaModFix/>
          </a:blip>
          <a:stretch>
            <a:fillRect/>
          </a:stretch>
        </p:blipFill>
        <p:spPr>
          <a:xfrm>
            <a:off x="5772150" y="5943600"/>
            <a:ext cx="647699" cy="6476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Testo">
  <p:cSld name="Text_1">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8"/>
          <p:cNvSpPr txBox="1">
            <a:spLocks noGrp="1"/>
          </p:cNvSpPr>
          <p:nvPr>
            <p:ph type="body" idx="1"/>
          </p:nvPr>
        </p:nvSpPr>
        <p:spPr>
          <a:xfrm>
            <a:off x="838200" y="1656568"/>
            <a:ext cx="10515600"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o e immagine">
  <p:cSld name="Text_2">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838200" y="526093"/>
            <a:ext cx="5257800" cy="9519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9"/>
          <p:cNvSpPr txBox="1">
            <a:spLocks noGrp="1"/>
          </p:cNvSpPr>
          <p:nvPr>
            <p:ph type="body" idx="1"/>
          </p:nvPr>
        </p:nvSpPr>
        <p:spPr>
          <a:xfrm>
            <a:off x="838200" y="1656568"/>
            <a:ext cx="5257800"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27" name="Google Shape;27;p9"/>
          <p:cNvSpPr>
            <a:spLocks noGrp="1"/>
          </p:cNvSpPr>
          <p:nvPr>
            <p:ph type="pic" idx="2"/>
          </p:nvPr>
        </p:nvSpPr>
        <p:spPr>
          <a:xfrm>
            <a:off x="6324600" y="1656568"/>
            <a:ext cx="5457825" cy="381237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p:cSld name="Basic empty">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3"/>
        </a:solidFill>
        <a:effectLst/>
      </p:bgPr>
    </p:bg>
    <p:spTree>
      <p:nvGrpSpPr>
        <p:cNvPr id="1" name="Shape 5"/>
        <p:cNvGrpSpPr/>
        <p:nvPr/>
      </p:nvGrpSpPr>
      <p:grpSpPr>
        <a:xfrm>
          <a:off x="0" y="0"/>
          <a:ext cx="0" cy="0"/>
          <a:chOff x="0" y="0"/>
          <a:chExt cx="0" cy="0"/>
        </a:xfrm>
      </p:grpSpPr>
      <p:pic>
        <p:nvPicPr>
          <p:cNvPr id="6" name="Google Shape;6;p5"/>
          <p:cNvPicPr preferRelativeResize="0"/>
          <p:nvPr/>
        </p:nvPicPr>
        <p:blipFill rotWithShape="1">
          <a:blip r:embed="rId6">
            <a:alphaModFix/>
          </a:blip>
          <a:srcRect/>
          <a:stretch/>
        </p:blipFill>
        <p:spPr>
          <a:xfrm>
            <a:off x="0" y="0"/>
            <a:ext cx="12192000" cy="6858000"/>
          </a:xfrm>
          <a:prstGeom prst="rect">
            <a:avLst/>
          </a:prstGeom>
          <a:noFill/>
          <a:ln>
            <a:noFill/>
          </a:ln>
        </p:spPr>
      </p:pic>
      <p:pic>
        <p:nvPicPr>
          <p:cNvPr id="7" name="Google Shape;7;p5"/>
          <p:cNvPicPr preferRelativeResize="0"/>
          <p:nvPr/>
        </p:nvPicPr>
        <p:blipFill>
          <a:blip r:embed="rId7">
            <a:alphaModFix/>
          </a:blip>
          <a:stretch>
            <a:fillRect/>
          </a:stretch>
        </p:blipFill>
        <p:spPr>
          <a:xfrm>
            <a:off x="451550" y="6302225"/>
            <a:ext cx="2190049" cy="204250"/>
          </a:xfrm>
          <a:prstGeom prst="rect">
            <a:avLst/>
          </a:prstGeom>
          <a:noFill/>
          <a:ln>
            <a:noFill/>
          </a:ln>
        </p:spPr>
      </p:pic>
      <p:pic>
        <p:nvPicPr>
          <p:cNvPr id="8" name="Google Shape;8;p5"/>
          <p:cNvPicPr preferRelativeResize="0"/>
          <p:nvPr/>
        </p:nvPicPr>
        <p:blipFill>
          <a:blip r:embed="rId8">
            <a:alphaModFix/>
          </a:blip>
          <a:stretch>
            <a:fillRect/>
          </a:stretch>
        </p:blipFill>
        <p:spPr>
          <a:xfrm>
            <a:off x="9211975" y="6234200"/>
            <a:ext cx="2483999" cy="388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 name="CasellaDiTesto 2">
            <a:extLst>
              <a:ext uri="{FF2B5EF4-FFF2-40B4-BE49-F238E27FC236}">
                <a16:creationId xmlns:a16="http://schemas.microsoft.com/office/drawing/2014/main" id="{CEFC6817-8FD9-58D7-F0B2-C7793C7A5205}"/>
              </a:ext>
            </a:extLst>
          </p:cNvPr>
          <p:cNvSpPr txBox="1"/>
          <p:nvPr/>
        </p:nvSpPr>
        <p:spPr>
          <a:xfrm>
            <a:off x="3127160" y="4619042"/>
            <a:ext cx="609452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Nunito Sans Black"/>
              <a:buNone/>
              <a:tabLst/>
              <a:defRPr/>
            </a:pPr>
            <a:r>
              <a:rPr kumimoji="0" lang="it-IT" sz="2000" b="1" i="0" u="none" strike="noStrike" kern="0" cap="none" spc="0" normalizeH="0" baseline="0" noProof="0" dirty="0">
                <a:ln>
                  <a:noFill/>
                </a:ln>
                <a:solidFill>
                  <a:schemeClr val="bg1"/>
                </a:solidFill>
                <a:effectLst/>
                <a:uLnTx/>
                <a:uFillTx/>
                <a:latin typeface="+mj-lt"/>
                <a:sym typeface="Nunito Sans Black"/>
              </a:rPr>
              <a:t>Le proposte dei Giovani Imprenditori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3200"/>
              <a:buFont typeface="Arial"/>
              <a:buNone/>
            </a:pPr>
            <a:r>
              <a:rPr lang="it-IT" dirty="0">
                <a:solidFill>
                  <a:srgbClr val="4C4C4C"/>
                </a:solidFill>
                <a:latin typeface="Montserrat" panose="00000500000000000000" pitchFamily="2" charset="0"/>
                <a:cs typeface="Times New Roman" panose="02020603050405020304" pitchFamily="18" charset="0"/>
              </a:rPr>
              <a:t>Le proposte _ </a:t>
            </a:r>
            <a:r>
              <a:rPr lang="it-IT" dirty="0">
                <a:solidFill>
                  <a:schemeClr val="tx1">
                    <a:lumMod val="75000"/>
                    <a:lumOff val="25000"/>
                  </a:schemeClr>
                </a:solidFill>
                <a:latin typeface="Montserrat" panose="00000500000000000000" pitchFamily="2" charset="0"/>
                <a:cs typeface="Times New Roman" panose="02020603050405020304" pitchFamily="18" charset="0"/>
              </a:rPr>
              <a:t>5</a:t>
            </a:r>
            <a:r>
              <a:rPr lang="it-IT" dirty="0">
                <a:solidFill>
                  <a:srgbClr val="4C4C4C"/>
                </a:solidFill>
                <a:latin typeface="Montserrat" panose="00000500000000000000" pitchFamily="2" charset="0"/>
                <a:cs typeface="Times New Roman" panose="02020603050405020304" pitchFamily="18" charset="0"/>
              </a:rPr>
              <a:t> aree di intervento </a:t>
            </a:r>
            <a:endParaRPr dirty="0">
              <a:solidFill>
                <a:srgbClr val="4C4C4C"/>
              </a:solidFill>
              <a:latin typeface="Montserrat" panose="00000500000000000000" pitchFamily="2" charset="0"/>
              <a:cs typeface="Times New Roman" panose="02020603050405020304" pitchFamily="18" charset="0"/>
            </a:endParaRPr>
          </a:p>
        </p:txBody>
      </p:sp>
      <p:sp>
        <p:nvSpPr>
          <p:cNvPr id="44" name="Google Shape;44;p3"/>
          <p:cNvSpPr txBox="1">
            <a:spLocks noGrp="1"/>
          </p:cNvSpPr>
          <p:nvPr>
            <p:ph type="body" idx="1"/>
          </p:nvPr>
        </p:nvSpPr>
        <p:spPr>
          <a:xfrm>
            <a:off x="838200" y="1091831"/>
            <a:ext cx="10515600" cy="4433514"/>
          </a:xfrm>
          <a:prstGeom prst="rect">
            <a:avLst/>
          </a:prstGeom>
          <a:noFill/>
          <a:ln>
            <a:noFill/>
          </a:ln>
        </p:spPr>
        <p:txBody>
          <a:bodyPr spcFirstLastPara="1" wrap="square" lIns="91425" tIns="45700" rIns="91425" bIns="45700" anchor="t" anchorCtr="0">
            <a:noAutofit/>
          </a:bodyPr>
          <a:lstStyle/>
          <a:p>
            <a:pPr marL="0" indent="0">
              <a:spcBef>
                <a:spcPts val="0"/>
              </a:spcBef>
            </a:pPr>
            <a:endParaRPr lang="it-IT" sz="2400" b="1" dirty="0">
              <a:latin typeface="Montserrat" panose="00000500000000000000" pitchFamily="2" charset="0"/>
            </a:endParaRPr>
          </a:p>
          <a:p>
            <a:pPr marL="0" indent="0">
              <a:spcBef>
                <a:spcPts val="0"/>
              </a:spcBef>
            </a:pPr>
            <a:endParaRPr lang="it-IT" sz="2400" b="1" dirty="0">
              <a:solidFill>
                <a:schemeClr val="accent1">
                  <a:lumMod val="75000"/>
                </a:schemeClr>
              </a:solidFill>
              <a:latin typeface="Montserrat" panose="00000500000000000000" pitchFamily="2" charset="0"/>
            </a:endParaRPr>
          </a:p>
          <a:p>
            <a:pPr marL="0" indent="0">
              <a:spcBef>
                <a:spcPts val="0"/>
              </a:spcBef>
            </a:pPr>
            <a:r>
              <a:rPr lang="it-IT" sz="2800" b="1" dirty="0">
                <a:solidFill>
                  <a:schemeClr val="accent1">
                    <a:lumMod val="75000"/>
                  </a:schemeClr>
                </a:solidFill>
                <a:latin typeface="Montserrat" panose="00000500000000000000" pitchFamily="2" charset="0"/>
              </a:rPr>
              <a:t>Formazione</a:t>
            </a:r>
            <a:r>
              <a:rPr lang="it-IT" sz="2800" b="1" dirty="0">
                <a:solidFill>
                  <a:schemeClr val="accent1">
                    <a:lumMod val="75000"/>
                  </a:schemeClr>
                </a:solidFill>
                <a:latin typeface="Montserrat" panose="00000500000000000000" pitchFamily="2" charset="0"/>
                <a:cs typeface="Times New Roman" panose="02020603050405020304" pitchFamily="18" charset="0"/>
              </a:rPr>
              <a:t> </a:t>
            </a:r>
          </a:p>
          <a:p>
            <a:pPr marL="0" indent="0">
              <a:spcBef>
                <a:spcPts val="0"/>
              </a:spcBef>
            </a:pPr>
            <a:endParaRPr lang="it-IT" sz="2800" b="1" dirty="0">
              <a:latin typeface="Montserrat" panose="00000500000000000000" pitchFamily="2" charset="0"/>
              <a:cs typeface="Times New Roman" panose="02020603050405020304" pitchFamily="18" charset="0"/>
            </a:endParaRPr>
          </a:p>
          <a:p>
            <a:pPr marL="0" indent="0">
              <a:spcBef>
                <a:spcPts val="0"/>
              </a:spcBef>
            </a:pPr>
            <a:r>
              <a:rPr lang="it-IT" sz="2800" b="1" dirty="0">
                <a:solidFill>
                  <a:schemeClr val="tx2">
                    <a:lumMod val="50000"/>
                  </a:schemeClr>
                </a:solidFill>
                <a:latin typeface="Montserrat" panose="00000500000000000000" pitchFamily="2" charset="0"/>
                <a:cs typeface="Times New Roman" panose="02020603050405020304" pitchFamily="18" charset="0"/>
              </a:rPr>
              <a:t>Accompagnamento </a:t>
            </a:r>
          </a:p>
          <a:p>
            <a:pPr marL="0" indent="0">
              <a:spcBef>
                <a:spcPts val="0"/>
              </a:spcBef>
            </a:pPr>
            <a:endParaRPr lang="it-IT" sz="2800" b="1" dirty="0">
              <a:latin typeface="Montserrat" panose="00000500000000000000" pitchFamily="2" charset="0"/>
              <a:cs typeface="Times New Roman" panose="02020603050405020304" pitchFamily="18" charset="0"/>
            </a:endParaRPr>
          </a:p>
          <a:p>
            <a:pPr marL="0" indent="0">
              <a:spcBef>
                <a:spcPts val="0"/>
              </a:spcBef>
            </a:pPr>
            <a:r>
              <a:rPr lang="it-IT" sz="2800" b="1" dirty="0">
                <a:solidFill>
                  <a:schemeClr val="accent3">
                    <a:lumMod val="75000"/>
                  </a:schemeClr>
                </a:solidFill>
                <a:latin typeface="Montserrat" panose="00000500000000000000" pitchFamily="2" charset="0"/>
                <a:cs typeface="Times New Roman" panose="02020603050405020304" pitchFamily="18" charset="0"/>
              </a:rPr>
              <a:t>Finanza sostenibile </a:t>
            </a:r>
          </a:p>
          <a:p>
            <a:pPr marL="0" indent="0">
              <a:spcBef>
                <a:spcPts val="0"/>
              </a:spcBef>
            </a:pPr>
            <a:endParaRPr lang="it-IT" sz="2800" b="1" dirty="0">
              <a:latin typeface="Montserrat" panose="00000500000000000000" pitchFamily="2" charset="0"/>
              <a:cs typeface="Times New Roman" panose="02020603050405020304" pitchFamily="18" charset="0"/>
            </a:endParaRPr>
          </a:p>
          <a:p>
            <a:pPr marL="0" indent="0">
              <a:spcBef>
                <a:spcPts val="0"/>
              </a:spcBef>
            </a:pPr>
            <a:r>
              <a:rPr lang="it-IT" sz="2800" b="1" dirty="0">
                <a:solidFill>
                  <a:schemeClr val="accent2">
                    <a:lumMod val="50000"/>
                  </a:schemeClr>
                </a:solidFill>
                <a:latin typeface="Montserrat" panose="00000500000000000000" pitchFamily="2" charset="0"/>
                <a:cs typeface="Times New Roman" panose="02020603050405020304" pitchFamily="18" charset="0"/>
              </a:rPr>
              <a:t>Burocrazia</a:t>
            </a:r>
          </a:p>
          <a:p>
            <a:pPr marL="0" indent="0">
              <a:spcBef>
                <a:spcPts val="0"/>
              </a:spcBef>
            </a:pPr>
            <a:endParaRPr lang="it-IT" sz="2800" b="1" dirty="0">
              <a:latin typeface="Montserrat" panose="00000500000000000000" pitchFamily="2" charset="0"/>
              <a:cs typeface="Times New Roman" panose="02020603050405020304" pitchFamily="18" charset="0"/>
            </a:endParaRPr>
          </a:p>
          <a:p>
            <a:pPr marL="0" indent="0">
              <a:spcBef>
                <a:spcPts val="0"/>
              </a:spcBef>
            </a:pPr>
            <a:r>
              <a:rPr lang="it-IT" sz="2800" b="1" dirty="0">
                <a:solidFill>
                  <a:srgbClr val="6600CC"/>
                </a:solidFill>
                <a:latin typeface="Montserrat" panose="00000500000000000000" pitchFamily="2" charset="0"/>
                <a:cs typeface="Times New Roman" panose="02020603050405020304" pitchFamily="18" charset="0"/>
              </a:rPr>
              <a:t>Sostegno e incentivi </a:t>
            </a:r>
          </a:p>
          <a:p>
            <a:pPr marL="0" indent="0">
              <a:spcBef>
                <a:spcPts val="0"/>
              </a:spcBef>
            </a:pPr>
            <a:endParaRPr lang="it-IT" sz="2400" b="1" dirty="0"/>
          </a:p>
          <a:p>
            <a:pPr marL="0" indent="0">
              <a:spcBef>
                <a:spcPts val="0"/>
              </a:spcBef>
            </a:pPr>
            <a:endParaRPr lang="it-IT" sz="2400" b="1" dirty="0"/>
          </a:p>
          <a:p>
            <a:pPr marL="0" lvl="0" indent="0">
              <a:spcBef>
                <a:spcPts val="0"/>
              </a:spcBef>
            </a:pPr>
            <a:endParaRPr lang="it-IT" sz="2400" b="1" dirty="0"/>
          </a:p>
          <a:p>
            <a:pPr marL="0" lvl="0" indent="0">
              <a:spcBef>
                <a:spcPts val="0"/>
              </a:spcBef>
            </a:pPr>
            <a:endParaRPr lang="it-IT" dirty="0"/>
          </a:p>
        </p:txBody>
      </p:sp>
    </p:spTree>
    <p:extLst>
      <p:ext uri="{BB962C8B-B14F-4D97-AF65-F5344CB8AC3E}">
        <p14:creationId xmlns:p14="http://schemas.microsoft.com/office/powerpoint/2010/main" val="100795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668865" y="526093"/>
            <a:ext cx="10515600" cy="951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3200"/>
              <a:buFont typeface="Arial"/>
              <a:buNone/>
            </a:pPr>
            <a:r>
              <a:rPr lang="it-IT" sz="3600" i="1" dirty="0">
                <a:solidFill>
                  <a:schemeClr val="accent1">
                    <a:lumMod val="75000"/>
                  </a:schemeClr>
                </a:solidFill>
                <a:latin typeface="Montserrat" panose="00000500000000000000" pitchFamily="2" charset="0"/>
              </a:rPr>
              <a:t>#</a:t>
            </a:r>
            <a:r>
              <a:rPr lang="it-IT" sz="3600" dirty="0">
                <a:solidFill>
                  <a:schemeClr val="accent1">
                    <a:lumMod val="75000"/>
                  </a:schemeClr>
                </a:solidFill>
                <a:latin typeface="Montserrat" panose="00000500000000000000" pitchFamily="2" charset="0"/>
              </a:rPr>
              <a:t>Formazione</a:t>
            </a:r>
            <a:endParaRPr sz="3600" dirty="0">
              <a:solidFill>
                <a:schemeClr val="accent1">
                  <a:lumMod val="75000"/>
                </a:schemeClr>
              </a:solidFill>
              <a:latin typeface="Montserrat" panose="00000500000000000000" pitchFamily="2" charset="0"/>
            </a:endParaRPr>
          </a:p>
        </p:txBody>
      </p:sp>
      <p:sp>
        <p:nvSpPr>
          <p:cNvPr id="44" name="Google Shape;44;p3"/>
          <p:cNvSpPr txBox="1">
            <a:spLocks noGrp="1"/>
          </p:cNvSpPr>
          <p:nvPr>
            <p:ph type="body" idx="1"/>
          </p:nvPr>
        </p:nvSpPr>
        <p:spPr>
          <a:xfrm>
            <a:off x="656948" y="1296019"/>
            <a:ext cx="4873840"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1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rPr>
              <a:t>Voucher formazione green</a:t>
            </a:r>
          </a:p>
          <a:p>
            <a:pPr marL="0" indent="0">
              <a:spcBef>
                <a:spcPts val="0"/>
              </a:spcBef>
            </a:pPr>
            <a:endParaRPr lang="it-IT" sz="1800" i="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Accrescere le competenze all’interno delle piccole e medie imprese sui temi dell’economia circolare, della decarbonizzazione, dell’efficienza energetica, della responsabilità sociale, attraverso l’istituzione di meccanismi di agevolazione di semplice accesso. </a:t>
            </a:r>
          </a:p>
          <a:p>
            <a:pPr marL="0" indent="0">
              <a:lnSpc>
                <a:spcPct val="150000"/>
              </a:lnSpc>
              <a:spcBef>
                <a:spcPts val="0"/>
              </a:spcBef>
            </a:pPr>
            <a:endParaRPr lang="it-IT" sz="1800" dirty="0">
              <a:latin typeface="Montserrat" panose="00000500000000000000" pitchFamily="2" charset="0"/>
            </a:endParaRPr>
          </a:p>
          <a:p>
            <a:pPr marL="0" indent="0">
              <a:spcBef>
                <a:spcPts val="0"/>
              </a:spcBef>
            </a:pPr>
            <a:endParaRPr lang="it-IT" sz="2400" b="1" dirty="0"/>
          </a:p>
          <a:p>
            <a:pPr marL="0" indent="0">
              <a:spcBef>
                <a:spcPts val="0"/>
              </a:spcBef>
            </a:pPr>
            <a:endParaRPr lang="it-IT" sz="2400" b="1" dirty="0"/>
          </a:p>
          <a:p>
            <a:pPr marL="0" lvl="0" indent="0">
              <a:spcBef>
                <a:spcPts val="0"/>
              </a:spcBef>
            </a:pPr>
            <a:endParaRPr lang="it-IT" sz="2400" b="1" dirty="0"/>
          </a:p>
          <a:p>
            <a:pPr marL="0" lvl="0" indent="0">
              <a:spcBef>
                <a:spcPts val="0"/>
              </a:spcBef>
            </a:pPr>
            <a:endParaRPr lang="it-IT" dirty="0"/>
          </a:p>
        </p:txBody>
      </p:sp>
      <p:sp>
        <p:nvSpPr>
          <p:cNvPr id="2" name="Google Shape;44;p3">
            <a:extLst>
              <a:ext uri="{FF2B5EF4-FFF2-40B4-BE49-F238E27FC236}">
                <a16:creationId xmlns:a16="http://schemas.microsoft.com/office/drawing/2014/main" id="{DEE79E38-4178-DB23-F96F-370983EE3CBB}"/>
              </a:ext>
            </a:extLst>
          </p:cNvPr>
          <p:cNvSpPr txBox="1">
            <a:spLocks/>
          </p:cNvSpPr>
          <p:nvPr/>
        </p:nvSpPr>
        <p:spPr>
          <a:xfrm>
            <a:off x="6349014" y="1269263"/>
            <a:ext cx="4873840" cy="44335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indent="0">
              <a:spcBef>
                <a:spcPts val="0"/>
              </a:spcBef>
            </a:pPr>
            <a:r>
              <a:rPr lang="it-IT" sz="1800" b="1" dirty="0">
                <a:solidFill>
                  <a:srgbClr val="0000CC"/>
                </a:solidFill>
                <a:latin typeface="Montserrat" panose="00000500000000000000" pitchFamily="2" charset="0"/>
                <a:ea typeface="Calibri" panose="020F0502020204030204" pitchFamily="34" charset="0"/>
                <a:cs typeface="Times New Roman" panose="02020603050405020304" pitchFamily="18" charset="0"/>
              </a:rPr>
              <a:t>Ripensare l’offerta formativa </a:t>
            </a:r>
          </a:p>
          <a:p>
            <a:pPr marL="0" indent="0">
              <a:spcBef>
                <a:spcPts val="0"/>
              </a:spcBef>
            </a:pPr>
            <a:endParaRPr lang="it-IT" sz="1800" i="1" dirty="0">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Creare corsi professionali maggiormente orientati alle imprese, utili a soddisfare le crescenti richieste provenienti dall’ambito lavorativo, cercando di potenziare alcuni strumenti già esistenti quali i Fondi Interprofessionali e i corsi degli Istituti Tecnici Professionali da cui le imprese attingono nella ricerca di giovani specializzati.</a:t>
            </a:r>
          </a:p>
          <a:p>
            <a:pPr marL="0" indent="0">
              <a:lnSpc>
                <a:spcPct val="150000"/>
              </a:lnSpc>
              <a:spcBef>
                <a:spcPts val="0"/>
              </a:spcBef>
            </a:pPr>
            <a:endParaRPr lang="it-IT" sz="2400" b="1" dirty="0"/>
          </a:p>
          <a:p>
            <a:pPr marL="0" indent="0">
              <a:spcBef>
                <a:spcPts val="0"/>
              </a:spcBef>
            </a:pPr>
            <a:endParaRPr lang="it-IT" sz="2400" b="1" dirty="0"/>
          </a:p>
          <a:p>
            <a:pPr marL="0" indent="0">
              <a:spcBef>
                <a:spcPts val="0"/>
              </a:spcBef>
            </a:pPr>
            <a:endParaRPr lang="it-IT" dirty="0"/>
          </a:p>
        </p:txBody>
      </p:sp>
    </p:spTree>
    <p:extLst>
      <p:ext uri="{BB962C8B-B14F-4D97-AF65-F5344CB8AC3E}">
        <p14:creationId xmlns:p14="http://schemas.microsoft.com/office/powerpoint/2010/main" val="360405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r>
              <a:rPr lang="it-IT" sz="3600" i="1" dirty="0">
                <a:solidFill>
                  <a:schemeClr val="tx2">
                    <a:lumMod val="50000"/>
                  </a:schemeClr>
                </a:solidFill>
                <a:latin typeface="Montserrat" panose="00000500000000000000" pitchFamily="2" charset="0"/>
                <a:cs typeface="Times New Roman" panose="02020603050405020304" pitchFamily="18" charset="0"/>
              </a:rPr>
              <a:t>#</a:t>
            </a:r>
            <a:r>
              <a:rPr lang="it-IT" sz="3600" b="1" dirty="0">
                <a:solidFill>
                  <a:schemeClr val="tx2">
                    <a:lumMod val="50000"/>
                  </a:schemeClr>
                </a:solidFill>
                <a:latin typeface="Montserrat" panose="00000500000000000000" pitchFamily="2" charset="0"/>
                <a:cs typeface="Times New Roman" panose="02020603050405020304" pitchFamily="18" charset="0"/>
              </a:rPr>
              <a:t>Accompagnamento </a:t>
            </a:r>
            <a:br>
              <a:rPr lang="it-IT" sz="3600" b="1" dirty="0">
                <a:solidFill>
                  <a:schemeClr val="tx2">
                    <a:lumMod val="50000"/>
                  </a:schemeClr>
                </a:solidFill>
                <a:latin typeface="Montserrat" panose="00000500000000000000" pitchFamily="2" charset="0"/>
                <a:cs typeface="Times New Roman" panose="02020603050405020304" pitchFamily="18" charset="0"/>
              </a:rPr>
            </a:br>
            <a:endParaRPr sz="3600" dirty="0">
              <a:solidFill>
                <a:schemeClr val="accent1">
                  <a:lumMod val="75000"/>
                </a:schemeClr>
              </a:solidFill>
              <a:latin typeface="Montserrat" panose="00000500000000000000" pitchFamily="2" charset="0"/>
            </a:endParaRPr>
          </a:p>
        </p:txBody>
      </p:sp>
      <p:sp>
        <p:nvSpPr>
          <p:cNvPr id="44" name="Google Shape;44;p3"/>
          <p:cNvSpPr txBox="1">
            <a:spLocks noGrp="1"/>
          </p:cNvSpPr>
          <p:nvPr>
            <p:ph type="body" idx="1"/>
          </p:nvPr>
        </p:nvSpPr>
        <p:spPr>
          <a:xfrm>
            <a:off x="1060141" y="1478071"/>
            <a:ext cx="8048347" cy="4433514"/>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r>
              <a:rPr lang="it-IT" sz="1800" b="1" dirty="0">
                <a:solidFill>
                  <a:srgbClr val="0000CC"/>
                </a:solidFill>
                <a:latin typeface="Montserrat" panose="00000500000000000000" pitchFamily="2" charset="0"/>
                <a:ea typeface="Calibri" panose="020F0502020204030204" pitchFamily="34" charset="0"/>
              </a:rPr>
              <a:t>Hub per la transizione ecologica e sociale delle PMI</a:t>
            </a:r>
            <a:endParaRPr lang="it-IT" sz="1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endParaRPr lang="it-IT" sz="1800" i="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ea typeface="Calibri" panose="020F0502020204030204" pitchFamily="34" charset="0"/>
              </a:rPr>
              <a:t>F</a:t>
            </a:r>
            <a:r>
              <a:rPr lang="it-IT" sz="1800" dirty="0">
                <a:effectLst/>
                <a:latin typeface="Montserrat" panose="00000500000000000000" pitchFamily="2" charset="0"/>
                <a:ea typeface="Calibri" panose="020F0502020204030204" pitchFamily="34" charset="0"/>
              </a:rPr>
              <a:t>avorire una </a:t>
            </a:r>
            <a:r>
              <a:rPr lang="it-IT" sz="1800" b="1" dirty="0">
                <a:effectLst/>
                <a:latin typeface="Montserrat" panose="00000500000000000000" pitchFamily="2" charset="0"/>
                <a:ea typeface="Calibri" panose="020F0502020204030204" pitchFamily="34" charset="0"/>
              </a:rPr>
              <a:t>rete di competenze diffuse sul territorio a supporto delle PMI</a:t>
            </a:r>
            <a:r>
              <a:rPr lang="it-IT" sz="1800" dirty="0">
                <a:effectLst/>
                <a:latin typeface="Montserrat" panose="00000500000000000000" pitchFamily="2" charset="0"/>
                <a:ea typeface="Calibri" panose="020F0502020204030204" pitchFamily="34" charset="0"/>
              </a:rPr>
              <a:t>, sfruttando il ruolo e la capillarità delle Associazioni di Categoria, promuovendo una iniziativa analoga a quella contenuta nel Piano Impresa 4.0 per la creazione dei Digital Innovation Hub, focalizzata sulla transizione ecologica e orientata a offrire alle imprese servizi di informazione, formazione e orientamento anche attraverso le collaborazioni che in questi anni sono state avviate con università e competence center. </a:t>
            </a:r>
            <a:endParaRPr lang="it-IT" sz="1800" dirty="0">
              <a:latin typeface="Montserrat" panose="00000500000000000000" pitchFamily="2" charset="0"/>
            </a:endParaRPr>
          </a:p>
          <a:p>
            <a:pPr marL="0" indent="0">
              <a:lnSpc>
                <a:spcPct val="150000"/>
              </a:lnSpc>
              <a:spcBef>
                <a:spcPts val="0"/>
              </a:spcBef>
            </a:pPr>
            <a:endParaRPr lang="it-IT" sz="2400" b="1" dirty="0"/>
          </a:p>
          <a:p>
            <a:pPr marL="0" indent="0">
              <a:lnSpc>
                <a:spcPct val="150000"/>
              </a:lnSpc>
              <a:spcBef>
                <a:spcPts val="0"/>
              </a:spcBef>
            </a:pPr>
            <a:endParaRPr lang="it-IT" sz="2400" b="1" dirty="0"/>
          </a:p>
          <a:p>
            <a:pPr marL="0" lvl="0" indent="0">
              <a:lnSpc>
                <a:spcPct val="150000"/>
              </a:lnSpc>
              <a:spcBef>
                <a:spcPts val="0"/>
              </a:spcBef>
            </a:pPr>
            <a:endParaRPr lang="it-IT" sz="2400" b="1" dirty="0"/>
          </a:p>
          <a:p>
            <a:pPr marL="0" lvl="0" indent="0">
              <a:lnSpc>
                <a:spcPct val="150000"/>
              </a:lnSpc>
              <a:spcBef>
                <a:spcPts val="0"/>
              </a:spcBef>
            </a:pPr>
            <a:endParaRPr lang="it-IT" dirty="0"/>
          </a:p>
        </p:txBody>
      </p:sp>
    </p:spTree>
    <p:extLst>
      <p:ext uri="{BB962C8B-B14F-4D97-AF65-F5344CB8AC3E}">
        <p14:creationId xmlns:p14="http://schemas.microsoft.com/office/powerpoint/2010/main" val="44428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702732" y="526093"/>
            <a:ext cx="10515600" cy="951978"/>
          </a:xfrm>
          <a:prstGeom prst="rect">
            <a:avLst/>
          </a:prstGeom>
          <a:noFill/>
          <a:ln>
            <a:noFill/>
          </a:ln>
        </p:spPr>
        <p:txBody>
          <a:bodyPr spcFirstLastPara="1" wrap="square" lIns="91425" tIns="45700" rIns="91425" bIns="45700" anchor="t" anchorCtr="0">
            <a:noAutofit/>
          </a:bodyPr>
          <a:lstStyle/>
          <a:p>
            <a:r>
              <a:rPr lang="it-IT" sz="3600" i="1" dirty="0">
                <a:solidFill>
                  <a:schemeClr val="accent3">
                    <a:lumMod val="75000"/>
                  </a:schemeClr>
                </a:solidFill>
                <a:latin typeface="Montserrat" panose="00000500000000000000" pitchFamily="2" charset="0"/>
                <a:cs typeface="Times New Roman" panose="02020603050405020304" pitchFamily="18" charset="0"/>
              </a:rPr>
              <a:t>#</a:t>
            </a:r>
            <a:r>
              <a:rPr lang="it-IT" sz="3600" b="1" dirty="0">
                <a:solidFill>
                  <a:schemeClr val="accent3">
                    <a:lumMod val="75000"/>
                  </a:schemeClr>
                </a:solidFill>
                <a:latin typeface="Montserrat" panose="00000500000000000000" pitchFamily="2" charset="0"/>
                <a:cs typeface="Times New Roman" panose="02020603050405020304" pitchFamily="18" charset="0"/>
              </a:rPr>
              <a:t>Finanza sostenibile </a:t>
            </a:r>
            <a:br>
              <a:rPr lang="it-IT" sz="3600" b="1" dirty="0">
                <a:solidFill>
                  <a:schemeClr val="accent3">
                    <a:lumMod val="75000"/>
                  </a:schemeClr>
                </a:solidFill>
                <a:latin typeface="Montserrat" panose="00000500000000000000" pitchFamily="2" charset="0"/>
                <a:cs typeface="Times New Roman" panose="02020603050405020304" pitchFamily="18" charset="0"/>
              </a:rPr>
            </a:br>
            <a:endParaRPr sz="3600" dirty="0">
              <a:solidFill>
                <a:schemeClr val="accent1">
                  <a:lumMod val="75000"/>
                </a:schemeClr>
              </a:solidFill>
              <a:latin typeface="Montserrat" panose="00000500000000000000" pitchFamily="2" charset="0"/>
            </a:endParaRPr>
          </a:p>
        </p:txBody>
      </p:sp>
      <p:sp>
        <p:nvSpPr>
          <p:cNvPr id="44" name="Google Shape;44;p3"/>
          <p:cNvSpPr txBox="1">
            <a:spLocks noGrp="1"/>
          </p:cNvSpPr>
          <p:nvPr>
            <p:ph type="body" idx="1"/>
          </p:nvPr>
        </p:nvSpPr>
        <p:spPr>
          <a:xfrm>
            <a:off x="612559" y="1659878"/>
            <a:ext cx="5184559"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1800" b="1" dirty="0">
                <a:solidFill>
                  <a:srgbClr val="0000CC"/>
                </a:solidFill>
                <a:latin typeface="Montserrat" panose="00000500000000000000" pitchFamily="2" charset="0"/>
                <a:cs typeface="Times New Roman" panose="02020603050405020304" pitchFamily="18" charset="0"/>
              </a:rPr>
              <a:t>Strumenti per misurare e comunicare le performance di sostenibilità </a:t>
            </a:r>
          </a:p>
          <a:p>
            <a:pPr marL="0" indent="0">
              <a:spcBef>
                <a:spcPts val="0"/>
              </a:spcBef>
            </a:pPr>
            <a:endParaRPr lang="it-IT" sz="1800" i="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Definire indicatori comuni e di facile accessibilità anche per le imprese più piccole, semplificare le procedure e ridurre i costi delle certificazioni, introdurre una legislazione premiante nei confronti delle imprese che dimostrano un controllo migliore dell’impatto ambientale e sociale nelle loro attività.</a:t>
            </a:r>
          </a:p>
          <a:p>
            <a:pPr marL="0" indent="0">
              <a:spcBef>
                <a:spcPts val="0"/>
              </a:spcBef>
            </a:pPr>
            <a:endParaRPr lang="it-IT" sz="2400" b="1" dirty="0"/>
          </a:p>
          <a:p>
            <a:pPr marL="0" indent="0">
              <a:spcBef>
                <a:spcPts val="0"/>
              </a:spcBef>
            </a:pPr>
            <a:endParaRPr lang="it-IT" sz="2400" b="1" dirty="0"/>
          </a:p>
          <a:p>
            <a:pPr marL="0" lvl="0" indent="0">
              <a:spcBef>
                <a:spcPts val="0"/>
              </a:spcBef>
            </a:pPr>
            <a:endParaRPr lang="it-IT" sz="2400" b="1" dirty="0"/>
          </a:p>
          <a:p>
            <a:pPr marL="0" lvl="0" indent="0">
              <a:spcBef>
                <a:spcPts val="0"/>
              </a:spcBef>
            </a:pPr>
            <a:endParaRPr lang="it-IT" dirty="0"/>
          </a:p>
        </p:txBody>
      </p:sp>
      <p:sp>
        <p:nvSpPr>
          <p:cNvPr id="2" name="Google Shape;44;p3">
            <a:extLst>
              <a:ext uri="{FF2B5EF4-FFF2-40B4-BE49-F238E27FC236}">
                <a16:creationId xmlns:a16="http://schemas.microsoft.com/office/drawing/2014/main" id="{DEE79E38-4178-DB23-F96F-370983EE3CBB}"/>
              </a:ext>
            </a:extLst>
          </p:cNvPr>
          <p:cNvSpPr txBox="1">
            <a:spLocks/>
          </p:cNvSpPr>
          <p:nvPr/>
        </p:nvSpPr>
        <p:spPr>
          <a:xfrm>
            <a:off x="6599068" y="1659878"/>
            <a:ext cx="4754732" cy="44335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indent="0">
              <a:spcBef>
                <a:spcPts val="0"/>
              </a:spcBef>
            </a:pPr>
            <a:r>
              <a:rPr lang="it-IT" sz="1800" b="1" dirty="0">
                <a:solidFill>
                  <a:srgbClr val="0000CC"/>
                </a:solidFill>
                <a:latin typeface="Montserrat" panose="00000500000000000000" pitchFamily="2" charset="0"/>
                <a:ea typeface="Calibri" panose="020F0502020204030204" pitchFamily="34" charset="0"/>
                <a:cs typeface="Times New Roman" panose="02020603050405020304" pitchFamily="18" charset="0"/>
              </a:rPr>
              <a:t>Sostegno finanziario ai progetti sostenibili </a:t>
            </a:r>
          </a:p>
          <a:p>
            <a:pPr marL="0" indent="0">
              <a:spcBef>
                <a:spcPts val="0"/>
              </a:spcBef>
            </a:pPr>
            <a:endParaRPr lang="it-IT" sz="1800" i="1" dirty="0">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Orientare il sistema bancario ad adottare nuovi strumenti di valutazione dei progetti di investimento che tengano conto di criteri attinenti alla qualità del progetto, alle modalità con le quali si intende realizzarlo e al suo “grado” di sostenibilità. </a:t>
            </a:r>
            <a:endParaRPr lang="it-IT" sz="2400" b="1" dirty="0"/>
          </a:p>
          <a:p>
            <a:pPr marL="0" indent="0">
              <a:spcBef>
                <a:spcPts val="0"/>
              </a:spcBef>
            </a:pPr>
            <a:endParaRPr lang="it-IT" sz="2400" b="1" dirty="0"/>
          </a:p>
          <a:p>
            <a:pPr marL="0" indent="0">
              <a:spcBef>
                <a:spcPts val="0"/>
              </a:spcBef>
            </a:pPr>
            <a:endParaRPr lang="it-IT" dirty="0"/>
          </a:p>
        </p:txBody>
      </p:sp>
    </p:spTree>
    <p:extLst>
      <p:ext uri="{BB962C8B-B14F-4D97-AF65-F5344CB8AC3E}">
        <p14:creationId xmlns:p14="http://schemas.microsoft.com/office/powerpoint/2010/main" val="316788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r>
              <a:rPr lang="it-IT" sz="3600" i="1" dirty="0">
                <a:solidFill>
                  <a:schemeClr val="accent2">
                    <a:lumMod val="50000"/>
                  </a:schemeClr>
                </a:solidFill>
                <a:latin typeface="Montserrat" panose="00000500000000000000" pitchFamily="2" charset="0"/>
                <a:cs typeface="Times New Roman" panose="02020603050405020304" pitchFamily="18" charset="0"/>
              </a:rPr>
              <a:t>#</a:t>
            </a:r>
            <a:r>
              <a:rPr lang="it-IT" sz="3600" b="1" dirty="0">
                <a:solidFill>
                  <a:schemeClr val="accent2">
                    <a:lumMod val="50000"/>
                  </a:schemeClr>
                </a:solidFill>
                <a:latin typeface="Montserrat" panose="00000500000000000000" pitchFamily="2" charset="0"/>
                <a:cs typeface="Times New Roman" panose="02020603050405020304" pitchFamily="18" charset="0"/>
              </a:rPr>
              <a:t>Burocrazia</a:t>
            </a:r>
            <a:br>
              <a:rPr lang="it-IT" sz="3600" b="1" dirty="0">
                <a:solidFill>
                  <a:schemeClr val="accent2">
                    <a:lumMod val="50000"/>
                  </a:schemeClr>
                </a:solidFill>
                <a:latin typeface="Montserrat" panose="00000500000000000000" pitchFamily="2" charset="0"/>
                <a:cs typeface="Times New Roman" panose="02020603050405020304" pitchFamily="18" charset="0"/>
              </a:rPr>
            </a:br>
            <a:br>
              <a:rPr lang="it-IT" sz="3600" b="1" dirty="0">
                <a:solidFill>
                  <a:schemeClr val="accent3">
                    <a:lumMod val="75000"/>
                  </a:schemeClr>
                </a:solidFill>
                <a:latin typeface="Montserrat" panose="00000500000000000000" pitchFamily="2" charset="0"/>
                <a:cs typeface="Times New Roman" panose="02020603050405020304" pitchFamily="18" charset="0"/>
              </a:rPr>
            </a:br>
            <a:endParaRPr sz="3600" dirty="0">
              <a:solidFill>
                <a:schemeClr val="accent1">
                  <a:lumMod val="75000"/>
                </a:schemeClr>
              </a:solidFill>
              <a:latin typeface="Montserrat" panose="00000500000000000000" pitchFamily="2" charset="0"/>
            </a:endParaRPr>
          </a:p>
        </p:txBody>
      </p:sp>
      <p:sp>
        <p:nvSpPr>
          <p:cNvPr id="44" name="Google Shape;44;p3"/>
          <p:cNvSpPr txBox="1">
            <a:spLocks noGrp="1"/>
          </p:cNvSpPr>
          <p:nvPr>
            <p:ph type="body" idx="1"/>
          </p:nvPr>
        </p:nvSpPr>
        <p:spPr>
          <a:xfrm>
            <a:off x="835241" y="1659878"/>
            <a:ext cx="5669872"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1800" b="1" dirty="0">
                <a:solidFill>
                  <a:srgbClr val="0000CC"/>
                </a:solidFill>
                <a:latin typeface="Montserrat" panose="00000500000000000000" pitchFamily="2" charset="0"/>
                <a:cs typeface="Times New Roman" panose="02020603050405020304" pitchFamily="18" charset="0"/>
              </a:rPr>
              <a:t>Semplificazione e riordino della normativa ambientale </a:t>
            </a:r>
          </a:p>
          <a:p>
            <a:pPr marL="0" indent="0">
              <a:spcBef>
                <a:spcPts val="0"/>
              </a:spcBef>
            </a:pPr>
            <a:endParaRPr lang="it-IT" sz="1800" i="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Superare la logica incentrata esclusivamente su regole - controlli – sanzioni e favorire lo sviluppo di iniziative green da parte delle PMI attraverso un profondo riordino della normativa ambientale, a partire da un processo di ricognizione volto ad individuare e correggere tutte quelle disposizioni che ostacolano la transizione ecologica delle imprese. </a:t>
            </a:r>
            <a:endParaRPr lang="it-IT" sz="2400" b="1" dirty="0"/>
          </a:p>
          <a:p>
            <a:pPr marL="0" indent="0">
              <a:spcBef>
                <a:spcPts val="0"/>
              </a:spcBef>
            </a:pPr>
            <a:endParaRPr lang="it-IT" sz="2400" b="1" dirty="0"/>
          </a:p>
          <a:p>
            <a:pPr marL="0" lvl="0" indent="0">
              <a:spcBef>
                <a:spcPts val="0"/>
              </a:spcBef>
            </a:pPr>
            <a:endParaRPr lang="it-IT" sz="2400" b="1" dirty="0"/>
          </a:p>
          <a:p>
            <a:pPr marL="0" lvl="0" indent="0">
              <a:spcBef>
                <a:spcPts val="0"/>
              </a:spcBef>
            </a:pPr>
            <a:endParaRPr lang="it-IT" dirty="0"/>
          </a:p>
        </p:txBody>
      </p:sp>
      <p:sp>
        <p:nvSpPr>
          <p:cNvPr id="2" name="Google Shape;44;p3">
            <a:extLst>
              <a:ext uri="{FF2B5EF4-FFF2-40B4-BE49-F238E27FC236}">
                <a16:creationId xmlns:a16="http://schemas.microsoft.com/office/drawing/2014/main" id="{DEE79E38-4178-DB23-F96F-370983EE3CBB}"/>
              </a:ext>
            </a:extLst>
          </p:cNvPr>
          <p:cNvSpPr txBox="1">
            <a:spLocks/>
          </p:cNvSpPr>
          <p:nvPr/>
        </p:nvSpPr>
        <p:spPr>
          <a:xfrm>
            <a:off x="6738150" y="1659878"/>
            <a:ext cx="4553505" cy="44335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indent="0">
              <a:spcBef>
                <a:spcPts val="0"/>
              </a:spcBef>
            </a:pPr>
            <a:r>
              <a:rPr lang="it-IT" sz="1800" b="1" dirty="0">
                <a:solidFill>
                  <a:srgbClr val="0000CC"/>
                </a:solidFill>
                <a:latin typeface="Montserrat" panose="00000500000000000000" pitchFamily="2" charset="0"/>
                <a:cs typeface="Times New Roman" panose="02020603050405020304" pitchFamily="18" charset="0"/>
              </a:rPr>
              <a:t>Commissione per la semplificazione e la sburocratizzazione</a:t>
            </a:r>
          </a:p>
          <a:p>
            <a:pPr marL="0" indent="0">
              <a:spcBef>
                <a:spcPts val="0"/>
              </a:spcBef>
            </a:pPr>
            <a:endParaRPr lang="it-IT" sz="1800" dirty="0">
              <a:latin typeface="Montserrat" panose="00000500000000000000" pitchFamily="2" charset="0"/>
            </a:endParaRPr>
          </a:p>
          <a:p>
            <a:pPr marL="0" indent="0">
              <a:lnSpc>
                <a:spcPct val="150000"/>
              </a:lnSpc>
              <a:spcBef>
                <a:spcPts val="0"/>
              </a:spcBef>
            </a:pPr>
            <a:r>
              <a:rPr lang="it-IT" sz="1800" dirty="0">
                <a:latin typeface="Montserrat" panose="00000500000000000000" pitchFamily="2" charset="0"/>
              </a:rPr>
              <a:t>Istituire una commissione per la semplificazione e sburocratizzazione in materia di sostenibilità che veda il coinvolgimento delle associazioni di categoria a partire dalle articolazioni dei giovani imprenditori. </a:t>
            </a:r>
            <a:endParaRPr lang="it-IT" sz="2400" b="1" dirty="0"/>
          </a:p>
          <a:p>
            <a:pPr marL="0" indent="0">
              <a:spcBef>
                <a:spcPts val="0"/>
              </a:spcBef>
            </a:pPr>
            <a:endParaRPr lang="it-IT" dirty="0"/>
          </a:p>
        </p:txBody>
      </p:sp>
    </p:spTree>
    <p:extLst>
      <p:ext uri="{BB962C8B-B14F-4D97-AF65-F5344CB8AC3E}">
        <p14:creationId xmlns:p14="http://schemas.microsoft.com/office/powerpoint/2010/main" val="274809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463238" y="357417"/>
            <a:ext cx="10515600" cy="951978"/>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3600" i="1" dirty="0">
                <a:solidFill>
                  <a:srgbClr val="6600CC"/>
                </a:solidFill>
                <a:latin typeface="Montserrat" panose="00000500000000000000" pitchFamily="2" charset="0"/>
                <a:cs typeface="Times New Roman" panose="02020603050405020304" pitchFamily="18" charset="0"/>
              </a:rPr>
              <a:t>#</a:t>
            </a:r>
            <a:r>
              <a:rPr lang="it-IT" sz="3600" b="1" dirty="0">
                <a:solidFill>
                  <a:srgbClr val="6600CC"/>
                </a:solidFill>
                <a:latin typeface="Montserrat" panose="00000500000000000000" pitchFamily="2" charset="0"/>
                <a:cs typeface="Times New Roman" panose="02020603050405020304" pitchFamily="18" charset="0"/>
              </a:rPr>
              <a:t>Sostegno e incentivi </a:t>
            </a:r>
            <a:br>
              <a:rPr lang="it-IT" sz="3600" b="1" dirty="0">
                <a:solidFill>
                  <a:schemeClr val="accent5"/>
                </a:solidFill>
                <a:latin typeface="Montserrat" panose="00000500000000000000" pitchFamily="2" charset="0"/>
                <a:cs typeface="Times New Roman" panose="02020603050405020304" pitchFamily="18" charset="0"/>
              </a:rPr>
            </a:br>
            <a:br>
              <a:rPr lang="it-IT" sz="3200" b="1" dirty="0"/>
            </a:br>
            <a:br>
              <a:rPr lang="it-IT" sz="3600" b="1" dirty="0">
                <a:solidFill>
                  <a:schemeClr val="accent2">
                    <a:lumMod val="50000"/>
                  </a:schemeClr>
                </a:solidFill>
                <a:latin typeface="Montserrat" panose="00000500000000000000" pitchFamily="2" charset="0"/>
                <a:cs typeface="Times New Roman" panose="02020603050405020304" pitchFamily="18" charset="0"/>
              </a:rPr>
            </a:br>
            <a:br>
              <a:rPr lang="it-IT" sz="3600" b="1" dirty="0">
                <a:solidFill>
                  <a:schemeClr val="accent3">
                    <a:lumMod val="75000"/>
                  </a:schemeClr>
                </a:solidFill>
                <a:latin typeface="Montserrat" panose="00000500000000000000" pitchFamily="2" charset="0"/>
                <a:cs typeface="Times New Roman" panose="02020603050405020304" pitchFamily="18" charset="0"/>
              </a:rPr>
            </a:br>
            <a:endParaRPr sz="3600" dirty="0">
              <a:solidFill>
                <a:schemeClr val="accent1">
                  <a:lumMod val="75000"/>
                </a:schemeClr>
              </a:solidFill>
              <a:latin typeface="Montserrat" panose="00000500000000000000" pitchFamily="2" charset="0"/>
            </a:endParaRPr>
          </a:p>
        </p:txBody>
      </p:sp>
      <p:sp>
        <p:nvSpPr>
          <p:cNvPr id="44" name="Google Shape;44;p3"/>
          <p:cNvSpPr txBox="1">
            <a:spLocks noGrp="1"/>
          </p:cNvSpPr>
          <p:nvPr>
            <p:ph type="body" idx="1"/>
          </p:nvPr>
        </p:nvSpPr>
        <p:spPr>
          <a:xfrm>
            <a:off x="443885" y="1309395"/>
            <a:ext cx="5486400"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1800" b="1" dirty="0">
                <a:solidFill>
                  <a:srgbClr val="0000CC"/>
                </a:solidFill>
                <a:latin typeface="Montserrat" panose="00000500000000000000" pitchFamily="2" charset="0"/>
                <a:cs typeface="Times New Roman" panose="02020603050405020304" pitchFamily="18" charset="0"/>
              </a:rPr>
              <a:t>Incentivi all’autoproduzione di energia </a:t>
            </a:r>
          </a:p>
          <a:p>
            <a:pPr marL="0" indent="0">
              <a:spcBef>
                <a:spcPts val="0"/>
              </a:spcBef>
            </a:pPr>
            <a:endParaRPr lang="it-IT" sz="1800" i="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Incentivare, attraverso l’introduzione di un credito di imposta del 50% con validità almeno triennale, la diffusione di piccoli impianti (fino a 200 kW) per l’autoproduzione di energia da fonti rinnovabili; parallelamente occorre puntare su un piano di realizzazione di audit energetici presso le PMI. </a:t>
            </a:r>
            <a:endParaRPr lang="it-IT" sz="2400" b="1" dirty="0"/>
          </a:p>
          <a:p>
            <a:pPr marL="0" lvl="0" indent="0">
              <a:spcBef>
                <a:spcPts val="0"/>
              </a:spcBef>
            </a:pPr>
            <a:endParaRPr lang="it-IT" dirty="0"/>
          </a:p>
        </p:txBody>
      </p:sp>
      <p:sp>
        <p:nvSpPr>
          <p:cNvPr id="2" name="Google Shape;44;p3">
            <a:extLst>
              <a:ext uri="{FF2B5EF4-FFF2-40B4-BE49-F238E27FC236}">
                <a16:creationId xmlns:a16="http://schemas.microsoft.com/office/drawing/2014/main" id="{DEE79E38-4178-DB23-F96F-370983EE3CBB}"/>
              </a:ext>
            </a:extLst>
          </p:cNvPr>
          <p:cNvSpPr txBox="1">
            <a:spLocks/>
          </p:cNvSpPr>
          <p:nvPr/>
        </p:nvSpPr>
        <p:spPr>
          <a:xfrm>
            <a:off x="6482645" y="1309395"/>
            <a:ext cx="5486399" cy="51911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C4C4C"/>
              </a:buClr>
              <a:buSzPts val="1600"/>
              <a:buFont typeface="Arial"/>
              <a:buNone/>
              <a:defRPr sz="1600" b="0" i="0" u="none" strike="noStrike" cap="none">
                <a:solidFill>
                  <a:srgbClr val="4C4C4C"/>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indent="0">
              <a:spcBef>
                <a:spcPts val="0"/>
              </a:spcBef>
            </a:pPr>
            <a:r>
              <a:rPr lang="it-IT" sz="1800" b="1" dirty="0">
                <a:solidFill>
                  <a:srgbClr val="0000CC"/>
                </a:solidFill>
                <a:latin typeface="Montserrat" panose="00000500000000000000" pitchFamily="2" charset="0"/>
                <a:cs typeface="Times New Roman" panose="02020603050405020304" pitchFamily="18" charset="0"/>
              </a:rPr>
              <a:t>Incentivi ai progetti </a:t>
            </a:r>
          </a:p>
          <a:p>
            <a:pPr marL="0" indent="0">
              <a:spcBef>
                <a:spcPts val="0"/>
              </a:spcBef>
            </a:pPr>
            <a:endParaRPr lang="it-IT" sz="1800" b="1" dirty="0">
              <a:solidFill>
                <a:srgbClr val="0000CC"/>
              </a:solidFill>
              <a:latin typeface="Montserrat" panose="00000500000000000000" pitchFamily="2" charset="0"/>
              <a:cs typeface="Times New Roman" panose="02020603050405020304" pitchFamily="18" charset="0"/>
            </a:endParaRPr>
          </a:p>
          <a:p>
            <a:pPr marL="0" indent="0">
              <a:lnSpc>
                <a:spcPct val="150000"/>
              </a:lnSpc>
              <a:spcBef>
                <a:spcPts val="0"/>
              </a:spcBef>
            </a:pPr>
            <a:r>
              <a:rPr lang="it-IT" sz="1800" dirty="0">
                <a:latin typeface="Montserrat" panose="00000500000000000000" pitchFamily="2" charset="0"/>
              </a:rPr>
              <a:t>Individuare soggetti e strumenti in grado di valutare e premiare le imprese di qualsiasi settore che vogliano intraprendere un percorso di transizione e riqualificazione green attraverso progetti che indichino in modo chiaro obiettivi, interventi e impatto dell’investimento co la finalità di concentrare le risorse a vantaggio di progetti che possano effettivamente garantire alle imprese un ritorno in termini di sostenibilità e impatto (ambientale o sociale). </a:t>
            </a:r>
          </a:p>
        </p:txBody>
      </p:sp>
    </p:spTree>
    <p:extLst>
      <p:ext uri="{BB962C8B-B14F-4D97-AF65-F5344CB8AC3E}">
        <p14:creationId xmlns:p14="http://schemas.microsoft.com/office/powerpoint/2010/main" val="326353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3"/>
          <p:cNvSpPr txBox="1">
            <a:spLocks noGrp="1"/>
          </p:cNvSpPr>
          <p:nvPr>
            <p:ph type="body" idx="1"/>
          </p:nvPr>
        </p:nvSpPr>
        <p:spPr>
          <a:xfrm>
            <a:off x="2240873" y="1633245"/>
            <a:ext cx="4692588"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1800" b="1" dirty="0">
                <a:solidFill>
                  <a:srgbClr val="C00000"/>
                </a:solidFill>
                <a:latin typeface="Montserrat" panose="00000500000000000000" pitchFamily="2" charset="0"/>
                <a:cs typeface="Times New Roman" panose="02020603050405020304" pitchFamily="18" charset="0"/>
              </a:rPr>
              <a:t>Grazie </a:t>
            </a:r>
          </a:p>
          <a:p>
            <a:pPr marL="0" indent="0">
              <a:spcBef>
                <a:spcPts val="0"/>
              </a:spcBef>
            </a:pPr>
            <a:endParaRPr lang="it-IT" sz="1800" b="1" dirty="0">
              <a:solidFill>
                <a:srgbClr val="0000CC"/>
              </a:solidFill>
              <a:latin typeface="Montserrat" panose="00000500000000000000" pitchFamily="2" charset="0"/>
              <a:cs typeface="Times New Roman" panose="02020603050405020304" pitchFamily="18" charset="0"/>
            </a:endParaRPr>
          </a:p>
          <a:p>
            <a:pPr marL="0" indent="0">
              <a:spcBef>
                <a:spcPts val="0"/>
              </a:spcBef>
            </a:pPr>
            <a:endParaRPr lang="it-IT" sz="1800" b="1" dirty="0">
              <a:solidFill>
                <a:srgbClr val="0000CC"/>
              </a:solidFill>
              <a:latin typeface="Montserrat" panose="00000500000000000000" pitchFamily="2" charset="0"/>
              <a:cs typeface="Times New Roman" panose="02020603050405020304" pitchFamily="18" charset="0"/>
            </a:endParaRPr>
          </a:p>
          <a:p>
            <a:pPr marL="0" indent="0">
              <a:spcBef>
                <a:spcPts val="0"/>
              </a:spcBef>
            </a:pPr>
            <a:endParaRPr lang="it-IT" sz="1800" b="1" dirty="0">
              <a:solidFill>
                <a:srgbClr val="0000CC"/>
              </a:solidFill>
              <a:latin typeface="Montserrat" panose="00000500000000000000" pitchFamily="2" charset="0"/>
              <a:cs typeface="Times New Roman" panose="02020603050405020304" pitchFamily="18" charset="0"/>
            </a:endParaRPr>
          </a:p>
          <a:p>
            <a:pPr marL="0" indent="0">
              <a:spcBef>
                <a:spcPts val="0"/>
              </a:spcBef>
            </a:pPr>
            <a:r>
              <a:rPr lang="it-IT" sz="1800" b="1" i="1" dirty="0">
                <a:solidFill>
                  <a:srgbClr val="0000CC"/>
                </a:solidFill>
                <a:latin typeface="Montserrat" panose="00000500000000000000" pitchFamily="2" charset="0"/>
                <a:cs typeface="Times New Roman" panose="02020603050405020304" pitchFamily="18" charset="0"/>
              </a:rPr>
              <a:t>Laura Cipollone</a:t>
            </a:r>
            <a:endParaRPr lang="it-IT" i="1" dirty="0"/>
          </a:p>
        </p:txBody>
      </p:sp>
    </p:spTree>
    <p:extLst>
      <p:ext uri="{BB962C8B-B14F-4D97-AF65-F5344CB8AC3E}">
        <p14:creationId xmlns:p14="http://schemas.microsoft.com/office/powerpoint/2010/main" val="108622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454374" y="526093"/>
            <a:ext cx="9726227" cy="951978"/>
          </a:xfrm>
          <a:prstGeom prst="rect">
            <a:avLst/>
          </a:prstGeom>
          <a:noFill/>
          <a:ln>
            <a:noFill/>
          </a:ln>
        </p:spPr>
        <p:txBody>
          <a:bodyPr spcFirstLastPara="1" wrap="square" lIns="91425" tIns="45700" rIns="91425" bIns="45700" anchor="t" anchorCtr="0">
            <a:noAutofit/>
          </a:bodyPr>
          <a:lstStyle/>
          <a:p>
            <a:r>
              <a:rPr lang="it-IT" dirty="0">
                <a:solidFill>
                  <a:srgbClr val="4C4C4C"/>
                </a:solidFill>
                <a:latin typeface="Montserrat" panose="00000500000000000000" pitchFamily="2" charset="0"/>
                <a:cs typeface="Times New Roman" panose="02020603050405020304" pitchFamily="18" charset="0"/>
              </a:rPr>
              <a:t>Il percorso verso CNA NEXT</a:t>
            </a:r>
            <a:br>
              <a:rPr lang="it-IT" sz="3200" b="1" dirty="0"/>
            </a:br>
            <a:endParaRPr dirty="0"/>
          </a:p>
        </p:txBody>
      </p:sp>
      <p:sp>
        <p:nvSpPr>
          <p:cNvPr id="50" name="Google Shape;50;p4"/>
          <p:cNvSpPr txBox="1">
            <a:spLocks noGrp="1"/>
          </p:cNvSpPr>
          <p:nvPr>
            <p:ph type="body" idx="1"/>
          </p:nvPr>
        </p:nvSpPr>
        <p:spPr>
          <a:xfrm>
            <a:off x="479394" y="1656568"/>
            <a:ext cx="5616606" cy="3687790"/>
          </a:xfrm>
          <a:prstGeom prst="rect">
            <a:avLst/>
          </a:prstGeom>
          <a:noFill/>
          <a:ln>
            <a:solidFill>
              <a:schemeClr val="tx1"/>
            </a:solidFill>
          </a:ln>
        </p:spPr>
        <p:txBody>
          <a:bodyPr spcFirstLastPara="1" wrap="square" lIns="91425" tIns="45700" rIns="91425" bIns="45700" anchor="t" anchorCtr="0">
            <a:noAutofit/>
          </a:bodyPr>
          <a:lstStyle/>
          <a:p>
            <a:pPr marL="0" lvl="0" indent="0">
              <a:spcBef>
                <a:spcPts val="0"/>
              </a:spcBef>
            </a:pPr>
            <a:r>
              <a:rPr lang="it-IT" sz="1800" dirty="0">
                <a:latin typeface="Montserrat" panose="00000500000000000000" pitchFamily="2" charset="0"/>
                <a:cs typeface="Times New Roman" panose="02020603050405020304" pitchFamily="18" charset="0"/>
              </a:rPr>
              <a:t>3 marzo 2022 </a:t>
            </a:r>
          </a:p>
          <a:p>
            <a:pPr marL="0" lvl="0" indent="0">
              <a:spcBef>
                <a:spcPts val="0"/>
              </a:spcBef>
            </a:pPr>
            <a:r>
              <a:rPr lang="it-IT" sz="2000" b="1" i="1" dirty="0">
                <a:latin typeface="Montserrat" panose="00000500000000000000" pitchFamily="2" charset="0"/>
                <a:cs typeface="Times New Roman" panose="02020603050405020304" pitchFamily="18" charset="0"/>
              </a:rPr>
              <a:t>Transizione ecologica tra sfide e opportunità: azioni e proposte della CNA a supporto delle PMI</a:t>
            </a:r>
            <a:r>
              <a:rPr lang="it-IT" sz="2000" b="1" dirty="0">
                <a:latin typeface="Montserrat" panose="00000500000000000000" pitchFamily="2" charset="0"/>
                <a:cs typeface="Times New Roman" panose="02020603050405020304" pitchFamily="18" charset="0"/>
              </a:rPr>
              <a:t> </a:t>
            </a:r>
          </a:p>
          <a:p>
            <a:pPr marL="0" lvl="0" indent="0">
              <a:spcBef>
                <a:spcPts val="0"/>
              </a:spcBef>
            </a:pPr>
            <a:r>
              <a:rPr lang="it-IT" sz="18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rPr>
              <a:t>- Barbara Gatto</a:t>
            </a:r>
            <a:r>
              <a:rPr lang="it-IT" sz="1800" dirty="0">
                <a:latin typeface="Montserrat" panose="00000500000000000000" pitchFamily="2" charset="0"/>
                <a:cs typeface="Times New Roman" panose="02020603050405020304" pitchFamily="18" charset="0"/>
              </a:rPr>
              <a:t>, Responsabile Dipartimento Politiche Ambientali)</a:t>
            </a:r>
          </a:p>
          <a:p>
            <a:pPr marL="0" lvl="0" indent="0">
              <a:spcBef>
                <a:spcPts val="0"/>
              </a:spcBef>
            </a:pPr>
            <a:endParaRPr lang="it-IT" sz="1800" dirty="0">
              <a:latin typeface="Montserrat" panose="00000500000000000000" pitchFamily="2" charset="0"/>
              <a:cs typeface="Times New Roman" panose="02020603050405020304" pitchFamily="18" charset="0"/>
            </a:endParaRPr>
          </a:p>
          <a:p>
            <a:pPr marL="0" lvl="0" indent="0">
              <a:spcBef>
                <a:spcPts val="0"/>
              </a:spcBef>
            </a:pPr>
            <a:endParaRPr lang="it-IT" sz="1800" dirty="0">
              <a:latin typeface="Montserrat" panose="00000500000000000000" pitchFamily="2" charset="0"/>
              <a:cs typeface="Times New Roman" panose="02020603050405020304" pitchFamily="18" charset="0"/>
            </a:endParaRPr>
          </a:p>
          <a:p>
            <a:pPr marL="0" lvl="0" indent="0">
              <a:spcBef>
                <a:spcPts val="0"/>
              </a:spcBef>
            </a:pPr>
            <a:r>
              <a:rPr lang="it-IT" sz="1800" dirty="0">
                <a:latin typeface="Montserrat" panose="00000500000000000000" pitchFamily="2" charset="0"/>
                <a:cs typeface="Times New Roman" panose="02020603050405020304" pitchFamily="18" charset="0"/>
              </a:rPr>
              <a:t>21 marzo 2022 </a:t>
            </a:r>
          </a:p>
          <a:p>
            <a:pPr marL="0" lvl="0" indent="0">
              <a:spcBef>
                <a:spcPts val="0"/>
              </a:spcBef>
            </a:pPr>
            <a:r>
              <a:rPr lang="it-IT" sz="2000" b="1" i="1" dirty="0">
                <a:latin typeface="Montserrat" panose="00000500000000000000" pitchFamily="2" charset="0"/>
                <a:cs typeface="Times New Roman" panose="02020603050405020304" pitchFamily="18" charset="0"/>
              </a:rPr>
              <a:t>Innovazione per la sostenibilità: scenari futuri e strategie long </a:t>
            </a:r>
            <a:r>
              <a:rPr lang="it-IT" sz="2000" b="1" i="1" dirty="0" err="1">
                <a:latin typeface="Montserrat" panose="00000500000000000000" pitchFamily="2" charset="0"/>
                <a:cs typeface="Times New Roman" panose="02020603050405020304" pitchFamily="18" charset="0"/>
              </a:rPr>
              <a:t>term</a:t>
            </a:r>
            <a:r>
              <a:rPr lang="it-IT" sz="2000" b="1" i="1" dirty="0">
                <a:latin typeface="Montserrat" panose="00000500000000000000" pitchFamily="2" charset="0"/>
                <a:cs typeface="Times New Roman" panose="02020603050405020304" pitchFamily="18" charset="0"/>
              </a:rPr>
              <a:t> </a:t>
            </a:r>
          </a:p>
          <a:p>
            <a:pPr marL="0" lvl="0" indent="0">
              <a:spcBef>
                <a:spcPts val="0"/>
              </a:spcBef>
            </a:pPr>
            <a:r>
              <a:rPr lang="it-IT" sz="18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rPr>
              <a:t>- Andrea Geremicca</a:t>
            </a:r>
            <a:r>
              <a:rPr lang="it-IT" sz="1800" dirty="0">
                <a:latin typeface="Montserrat" panose="00000500000000000000" pitchFamily="2" charset="0"/>
                <a:cs typeface="Times New Roman" panose="02020603050405020304" pitchFamily="18" charset="0"/>
              </a:rPr>
              <a:t>, Director General Istituto Europeo per l’innovazione e la sostenibilità</a:t>
            </a:r>
          </a:p>
          <a:p>
            <a:pPr marL="0" lvl="0" indent="0" algn="l" rtl="0">
              <a:lnSpc>
                <a:spcPct val="90000"/>
              </a:lnSpc>
              <a:spcBef>
                <a:spcPts val="0"/>
              </a:spcBef>
              <a:spcAft>
                <a:spcPts val="0"/>
              </a:spcAft>
              <a:buClr>
                <a:srgbClr val="4C4C4C"/>
              </a:buClr>
              <a:buSzPts val="1600"/>
              <a:buNone/>
            </a:pPr>
            <a:endParaRPr dirty="0"/>
          </a:p>
        </p:txBody>
      </p:sp>
      <p:pic>
        <p:nvPicPr>
          <p:cNvPr id="3" name="Segnaposto immagine 2">
            <a:extLst>
              <a:ext uri="{FF2B5EF4-FFF2-40B4-BE49-F238E27FC236}">
                <a16:creationId xmlns:a16="http://schemas.microsoft.com/office/drawing/2014/main" id="{F5772189-F811-0CCF-94EA-C26CDA45B994}"/>
              </a:ext>
            </a:extLst>
          </p:cNvPr>
          <p:cNvPicPr>
            <a:picLocks noChangeAspect="1"/>
          </p:cNvPicPr>
          <p:nvPr/>
        </p:nvPicPr>
        <p:blipFill>
          <a:blip r:embed="rId3"/>
          <a:srcRect t="3442" b="3442"/>
          <a:stretch>
            <a:fillRect/>
          </a:stretch>
        </p:blipFill>
        <p:spPr>
          <a:xfrm>
            <a:off x="8247356" y="3809626"/>
            <a:ext cx="3354376" cy="2342600"/>
          </a:xfrm>
          <a:prstGeom prst="rect">
            <a:avLst/>
          </a:prstGeom>
          <a:noFill/>
          <a:ln>
            <a:noFill/>
          </a:ln>
        </p:spPr>
      </p:pic>
      <p:pic>
        <p:nvPicPr>
          <p:cNvPr id="4" name="0D9869A7-E5A0-462A-8ADB-1436B1BDAB9D" descr="PHOTO-2022-10-17-12-10-00.jpg">
            <a:extLst>
              <a:ext uri="{FF2B5EF4-FFF2-40B4-BE49-F238E27FC236}">
                <a16:creationId xmlns:a16="http://schemas.microsoft.com/office/drawing/2014/main" id="{702F66A5-E3AB-388E-EBC6-32FBDDC95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051" y="1478071"/>
            <a:ext cx="3024244" cy="22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AEB840BF-B6A1-42A1-AA57-1D5C7A34D70F" descr="PHOTO-2022-03-21-09-07-12.jpg">
            <a:extLst>
              <a:ext uri="{FF2B5EF4-FFF2-40B4-BE49-F238E27FC236}">
                <a16:creationId xmlns:a16="http://schemas.microsoft.com/office/drawing/2014/main" id="{CCF8DE55-BEFA-8C92-1389-6E29D9418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4516" y="949911"/>
            <a:ext cx="2475458" cy="24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p4"/>
          <p:cNvSpPr txBox="1">
            <a:spLocks noGrp="1"/>
          </p:cNvSpPr>
          <p:nvPr>
            <p:ph type="body" idx="1"/>
          </p:nvPr>
        </p:nvSpPr>
        <p:spPr>
          <a:xfrm>
            <a:off x="177549" y="905200"/>
            <a:ext cx="4593078" cy="3696667"/>
          </a:xfrm>
          <a:prstGeom prst="rect">
            <a:avLst/>
          </a:prstGeom>
          <a:noFill/>
          <a:ln>
            <a:solidFill>
              <a:schemeClr val="bg1"/>
            </a:solidFill>
          </a:ln>
        </p:spPr>
        <p:txBody>
          <a:bodyPr spcFirstLastPara="1" wrap="square" lIns="91425" tIns="45700" rIns="91425" bIns="45700" anchor="t" anchorCtr="0">
            <a:noAutofit/>
          </a:bodyPr>
          <a:lstStyle/>
          <a:p>
            <a:pPr marL="285750" lvl="0" indent="-285750">
              <a:spcBef>
                <a:spcPts val="0"/>
              </a:spcBef>
              <a:buFont typeface="Arial" panose="020B0604020202020204" pitchFamily="34" charset="0"/>
              <a:buChar char="•"/>
            </a:pPr>
            <a:endParaRPr lang="it-IT" dirty="0"/>
          </a:p>
          <a:p>
            <a:r>
              <a:rPr lang="it-IT" sz="2000" b="1" i="1" dirty="0">
                <a:solidFill>
                  <a:srgbClr val="0000CC"/>
                </a:solidFill>
                <a:latin typeface="Montserrat"/>
              </a:rPr>
              <a:t>CNA NEXT LAB </a:t>
            </a:r>
            <a:r>
              <a:rPr lang="it-IT" sz="2000" b="1" i="1" dirty="0">
                <a:solidFill>
                  <a:schemeClr val="tx2">
                    <a:lumMod val="50000"/>
                  </a:schemeClr>
                </a:solidFill>
                <a:latin typeface="Montserrat"/>
              </a:rPr>
              <a:t>_ le tappe 2022 </a:t>
            </a:r>
          </a:p>
          <a:p>
            <a:pPr marL="971550" lvl="1" indent="-285750">
              <a:lnSpc>
                <a:spcPct val="150000"/>
              </a:lnSpc>
              <a:buFont typeface="Arial" panose="020B0604020202020204" pitchFamily="34" charset="0"/>
              <a:buChar char="•"/>
            </a:pPr>
            <a:r>
              <a:rPr lang="it-IT" sz="1600" b="1" i="1" dirty="0">
                <a:solidFill>
                  <a:schemeClr val="bg2"/>
                </a:solidFill>
                <a:latin typeface="Montserrat"/>
              </a:rPr>
              <a:t>PARMA</a:t>
            </a:r>
          </a:p>
          <a:p>
            <a:pPr marL="971550" lvl="1" indent="-285750">
              <a:lnSpc>
                <a:spcPct val="150000"/>
              </a:lnSpc>
              <a:buFont typeface="Arial" panose="020B0604020202020204" pitchFamily="34" charset="0"/>
              <a:buChar char="•"/>
            </a:pPr>
            <a:r>
              <a:rPr lang="it-IT" sz="1600" b="1" i="1" dirty="0">
                <a:solidFill>
                  <a:schemeClr val="bg2"/>
                </a:solidFill>
                <a:latin typeface="Montserrat"/>
              </a:rPr>
              <a:t>MODENA</a:t>
            </a:r>
          </a:p>
          <a:p>
            <a:pPr marL="971550" lvl="1" indent="-285750">
              <a:lnSpc>
                <a:spcPct val="150000"/>
              </a:lnSpc>
              <a:buFont typeface="Arial" panose="020B0604020202020204" pitchFamily="34" charset="0"/>
              <a:buChar char="•"/>
            </a:pPr>
            <a:r>
              <a:rPr lang="it-IT" sz="1600" b="1" i="1" dirty="0">
                <a:solidFill>
                  <a:schemeClr val="bg2"/>
                </a:solidFill>
                <a:latin typeface="Montserrat"/>
              </a:rPr>
              <a:t>PISTOIA</a:t>
            </a:r>
          </a:p>
          <a:p>
            <a:pPr marL="971550" lvl="1" indent="-285750">
              <a:lnSpc>
                <a:spcPct val="150000"/>
              </a:lnSpc>
              <a:buFont typeface="Arial" panose="020B0604020202020204" pitchFamily="34" charset="0"/>
              <a:buChar char="•"/>
            </a:pPr>
            <a:r>
              <a:rPr lang="it-IT" sz="1600" b="1" i="1" dirty="0">
                <a:solidFill>
                  <a:schemeClr val="bg2"/>
                </a:solidFill>
                <a:latin typeface="Montserrat"/>
              </a:rPr>
              <a:t>TORINO  </a:t>
            </a:r>
          </a:p>
          <a:p>
            <a:pPr marL="971550" lvl="1" indent="-285750">
              <a:lnSpc>
                <a:spcPct val="150000"/>
              </a:lnSpc>
              <a:buFont typeface="Arial" panose="020B0604020202020204" pitchFamily="34" charset="0"/>
              <a:buChar char="•"/>
            </a:pPr>
            <a:r>
              <a:rPr lang="it-IT" sz="1600" b="1" i="1" dirty="0">
                <a:solidFill>
                  <a:schemeClr val="bg2"/>
                </a:solidFill>
                <a:latin typeface="Montserrat"/>
              </a:rPr>
              <a:t>FERRARA </a:t>
            </a:r>
          </a:p>
          <a:p>
            <a:pPr marL="971550" lvl="1" indent="-285750">
              <a:lnSpc>
                <a:spcPct val="150000"/>
              </a:lnSpc>
              <a:buFont typeface="Arial" panose="020B0604020202020204" pitchFamily="34" charset="0"/>
              <a:buChar char="•"/>
            </a:pPr>
            <a:r>
              <a:rPr lang="it-IT" sz="1600" b="1" i="1" dirty="0">
                <a:solidFill>
                  <a:schemeClr val="bg2"/>
                </a:solidFill>
                <a:latin typeface="Montserrat"/>
              </a:rPr>
              <a:t>BOLOGNA </a:t>
            </a:r>
          </a:p>
          <a:p>
            <a:pPr marL="971550" lvl="1" indent="-285750">
              <a:lnSpc>
                <a:spcPct val="150000"/>
              </a:lnSpc>
              <a:buFont typeface="Arial" panose="020B0604020202020204" pitchFamily="34" charset="0"/>
              <a:buChar char="•"/>
            </a:pPr>
            <a:r>
              <a:rPr lang="it-IT" sz="1600" b="1" i="1" dirty="0">
                <a:solidFill>
                  <a:schemeClr val="bg2"/>
                </a:solidFill>
                <a:latin typeface="Montserrat"/>
              </a:rPr>
              <a:t>BRESCIA</a:t>
            </a:r>
          </a:p>
          <a:p>
            <a:pPr marL="971550" lvl="1" indent="-285750">
              <a:lnSpc>
                <a:spcPct val="150000"/>
              </a:lnSpc>
              <a:buFont typeface="Arial" panose="020B0604020202020204" pitchFamily="34" charset="0"/>
              <a:buChar char="•"/>
            </a:pPr>
            <a:r>
              <a:rPr lang="it-IT" sz="1600" b="1" i="1" dirty="0">
                <a:solidFill>
                  <a:schemeClr val="bg2"/>
                </a:solidFill>
                <a:latin typeface="Montserrat"/>
              </a:rPr>
              <a:t>GORIZIA</a:t>
            </a:r>
          </a:p>
          <a:p>
            <a:pPr marL="971550" lvl="1" indent="-285750">
              <a:lnSpc>
                <a:spcPct val="150000"/>
              </a:lnSpc>
              <a:buFont typeface="Arial" panose="020B0604020202020204" pitchFamily="34" charset="0"/>
              <a:buChar char="•"/>
            </a:pPr>
            <a:r>
              <a:rPr lang="it-IT" sz="1600" b="1" i="1" dirty="0">
                <a:solidFill>
                  <a:schemeClr val="bg2"/>
                </a:solidFill>
                <a:latin typeface="Montserrat"/>
              </a:rPr>
              <a:t>PERUGIA </a:t>
            </a:r>
          </a:p>
          <a:p>
            <a:pPr marL="0" lvl="0" indent="0" algn="l" rtl="0">
              <a:lnSpc>
                <a:spcPct val="90000"/>
              </a:lnSpc>
              <a:spcBef>
                <a:spcPts val="0"/>
              </a:spcBef>
              <a:spcAft>
                <a:spcPts val="0"/>
              </a:spcAft>
              <a:buClr>
                <a:srgbClr val="4C4C4C"/>
              </a:buClr>
              <a:buSzPts val="1600"/>
              <a:buNone/>
            </a:pPr>
            <a:endParaRPr dirty="0"/>
          </a:p>
        </p:txBody>
      </p:sp>
      <p:pic>
        <p:nvPicPr>
          <p:cNvPr id="7" name="Segnaposto immagine 6">
            <a:extLst>
              <a:ext uri="{FF2B5EF4-FFF2-40B4-BE49-F238E27FC236}">
                <a16:creationId xmlns:a16="http://schemas.microsoft.com/office/drawing/2014/main" id="{38A9CE59-A23E-276B-B961-B1939B110129}"/>
              </a:ext>
            </a:extLst>
          </p:cNvPr>
          <p:cNvPicPr>
            <a:picLocks noGrp="1" noChangeAspect="1"/>
          </p:cNvPicPr>
          <p:nvPr>
            <p:ph type="pic" idx="2"/>
          </p:nvPr>
        </p:nvPicPr>
        <p:blipFill>
          <a:blip r:embed="rId3"/>
          <a:srcRect l="27627" r="27627"/>
          <a:stretch>
            <a:fillRect/>
          </a:stretch>
        </p:blipFill>
        <p:spPr>
          <a:xfrm>
            <a:off x="4498192" y="1673808"/>
            <a:ext cx="2512021" cy="1754683"/>
          </a:xfrm>
        </p:spPr>
      </p:pic>
      <p:pic>
        <p:nvPicPr>
          <p:cNvPr id="1027" name="F12B0400-AA61-4402-9341-39B9528CAE8C" descr="PHOTO-2022-10-15-10-54-40.jpg">
            <a:extLst>
              <a:ext uri="{FF2B5EF4-FFF2-40B4-BE49-F238E27FC236}">
                <a16:creationId xmlns:a16="http://schemas.microsoft.com/office/drawing/2014/main" id="{020FC3BF-329C-70B4-50CD-AD45F60ED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424" y="1949411"/>
            <a:ext cx="2333724" cy="17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6728FB4-2645-44B5-BD5B-D525935C6B0C" descr="CNA Next Lab Tosc. Centro.jpg">
            <a:extLst>
              <a:ext uri="{FF2B5EF4-FFF2-40B4-BE49-F238E27FC236}">
                <a16:creationId xmlns:a16="http://schemas.microsoft.com/office/drawing/2014/main" id="{9122BA00-E2D8-3F22-A65A-2739E1C2C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455" y="3837748"/>
            <a:ext cx="2691812" cy="19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3FE38385-54DC-0820-0F32-8D449D4E7997}"/>
              </a:ext>
            </a:extLst>
          </p:cNvPr>
          <p:cNvPicPr>
            <a:picLocks noChangeAspect="1"/>
          </p:cNvPicPr>
          <p:nvPr/>
        </p:nvPicPr>
        <p:blipFill>
          <a:blip r:embed="rId6"/>
          <a:stretch>
            <a:fillRect/>
          </a:stretch>
        </p:blipFill>
        <p:spPr>
          <a:xfrm>
            <a:off x="7475936" y="4227812"/>
            <a:ext cx="3334916" cy="1950492"/>
          </a:xfrm>
          <a:prstGeom prst="rect">
            <a:avLst/>
          </a:prstGeom>
        </p:spPr>
      </p:pic>
      <p:pic>
        <p:nvPicPr>
          <p:cNvPr id="5" name="Immagine 4">
            <a:extLst>
              <a:ext uri="{FF2B5EF4-FFF2-40B4-BE49-F238E27FC236}">
                <a16:creationId xmlns:a16="http://schemas.microsoft.com/office/drawing/2014/main" id="{AA8E60E5-B5A2-B57E-64AC-EB3A871AA629}"/>
              </a:ext>
            </a:extLst>
          </p:cNvPr>
          <p:cNvPicPr>
            <a:picLocks noChangeAspect="1"/>
          </p:cNvPicPr>
          <p:nvPr/>
        </p:nvPicPr>
        <p:blipFill>
          <a:blip r:embed="rId7"/>
          <a:stretch>
            <a:fillRect/>
          </a:stretch>
        </p:blipFill>
        <p:spPr>
          <a:xfrm>
            <a:off x="9662359" y="2291987"/>
            <a:ext cx="2352092" cy="1764069"/>
          </a:xfrm>
          <a:prstGeom prst="rect">
            <a:avLst/>
          </a:prstGeom>
        </p:spPr>
      </p:pic>
      <p:sp>
        <p:nvSpPr>
          <p:cNvPr id="6" name="Google Shape;49;p4">
            <a:extLst>
              <a:ext uri="{FF2B5EF4-FFF2-40B4-BE49-F238E27FC236}">
                <a16:creationId xmlns:a16="http://schemas.microsoft.com/office/drawing/2014/main" id="{35D37785-7ADF-ABEE-928E-E165810E6638}"/>
              </a:ext>
            </a:extLst>
          </p:cNvPr>
          <p:cNvSpPr txBox="1">
            <a:spLocks/>
          </p:cNvSpPr>
          <p:nvPr/>
        </p:nvSpPr>
        <p:spPr>
          <a:xfrm>
            <a:off x="787323" y="402749"/>
            <a:ext cx="9726227" cy="9519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solidFill>
                  <a:srgbClr val="4C4C4C"/>
                </a:solidFill>
                <a:latin typeface="Montserrat" panose="00000500000000000000" pitchFamily="2" charset="0"/>
                <a:cs typeface="Times New Roman" panose="02020603050405020304" pitchFamily="18" charset="0"/>
              </a:rPr>
              <a:t>Il percorso verso CNA NEXT</a:t>
            </a:r>
            <a:br>
              <a:rPr lang="it-IT" dirty="0"/>
            </a:br>
            <a:endParaRPr lang="it-IT" dirty="0"/>
          </a:p>
        </p:txBody>
      </p:sp>
    </p:spTree>
    <p:extLst>
      <p:ext uri="{BB962C8B-B14F-4D97-AF65-F5344CB8AC3E}">
        <p14:creationId xmlns:p14="http://schemas.microsoft.com/office/powerpoint/2010/main" val="306009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3200"/>
              <a:buFont typeface="Arial"/>
              <a:buNone/>
            </a:pPr>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dirty="0">
              <a:latin typeface="Montserrat" panose="00000500000000000000" pitchFamily="2" charset="0"/>
            </a:endParaRPr>
          </a:p>
        </p:txBody>
      </p:sp>
      <p:sp>
        <p:nvSpPr>
          <p:cNvPr id="44" name="Google Shape;44;p3"/>
          <p:cNvSpPr txBox="1">
            <a:spLocks noGrp="1"/>
          </p:cNvSpPr>
          <p:nvPr>
            <p:ph type="body" idx="1"/>
          </p:nvPr>
        </p:nvSpPr>
        <p:spPr>
          <a:xfrm>
            <a:off x="838200" y="1656568"/>
            <a:ext cx="10125722"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4000" b="1" i="1" dirty="0">
                <a:solidFill>
                  <a:schemeClr val="accent3">
                    <a:lumMod val="75000"/>
                  </a:schemeClr>
                </a:solidFill>
                <a:latin typeface="Montserrat" panose="00000500000000000000" pitchFamily="2" charset="0"/>
              </a:rPr>
              <a:t>#</a:t>
            </a:r>
            <a:r>
              <a:rPr lang="it-IT" sz="4000" b="1" dirty="0">
                <a:solidFill>
                  <a:schemeClr val="accent3">
                    <a:lumMod val="75000"/>
                  </a:schemeClr>
                </a:solidFill>
                <a:latin typeface="Montserrat" panose="00000500000000000000" pitchFamily="2" charset="0"/>
              </a:rPr>
              <a:t>Circolarità </a:t>
            </a:r>
          </a:p>
          <a:p>
            <a:pPr marL="0" indent="0">
              <a:spcBef>
                <a:spcPts val="0"/>
              </a:spcBef>
            </a:pPr>
            <a:r>
              <a:rPr lang="it-IT" sz="3600" dirty="0">
                <a:latin typeface="Montserrat" panose="00000500000000000000" pitchFamily="2" charset="0"/>
                <a:ea typeface="Calibri" panose="020F0502020204030204" pitchFamily="34" charset="0"/>
                <a:cs typeface="Times New Roman" panose="02020603050405020304" pitchFamily="18" charset="0"/>
              </a:rPr>
              <a:t>Passaggio ad un nuovo paradigma economico in cui lungo tutto il processo (dalla progettazione al consumo) il rifiuto viene minimizzato e da scarto si trasforma in risorsa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sym typeface="Wingdings" panose="05000000000000000000" pitchFamily="2" charset="2"/>
              </a:rPr>
              <a:t>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rPr>
              <a:t>Durare nel tempo. </a:t>
            </a:r>
            <a:endParaRPr lang="it-IT" sz="3600" dirty="0">
              <a:solidFill>
                <a:srgbClr val="0000CC"/>
              </a:solidFill>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endParaRPr>
          </a:p>
          <a:p>
            <a:pPr marL="0" indent="0">
              <a:spcBef>
                <a:spcPts val="0"/>
              </a:spcBef>
            </a:pPr>
            <a:endParaRPr lang="it-IT" sz="1800" b="1" dirty="0">
              <a:latin typeface="Montserrat" panose="00000500000000000000" pitchFamily="2" charset="0"/>
            </a:endParaRPr>
          </a:p>
          <a:p>
            <a:pPr marL="0" indent="0">
              <a:spcBef>
                <a:spcPts val="0"/>
              </a:spcBef>
            </a:pPr>
            <a:endParaRPr lang="it-IT" sz="1800" b="1" dirty="0">
              <a:latin typeface="Montserrat" panose="00000500000000000000" pitchFamily="2"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2000" b="1" dirty="0"/>
          </a:p>
          <a:p>
            <a:pPr marL="0" indent="0">
              <a:spcBef>
                <a:spcPts val="0"/>
              </a:spcBef>
            </a:pPr>
            <a:endParaRPr lang="it-IT" sz="2000" b="1" dirty="0"/>
          </a:p>
          <a:p>
            <a:pPr marL="0" lvl="0" indent="0">
              <a:spcBef>
                <a:spcPts val="0"/>
              </a:spcBef>
            </a:pPr>
            <a:endParaRPr lang="it-IT" dirty="0"/>
          </a:p>
          <a:p>
            <a:pPr marL="0" lvl="0" indent="0">
              <a:spcBef>
                <a:spcPts val="0"/>
              </a:spcBef>
            </a:pPr>
            <a:endParaRPr lang="it-IT" dirty="0"/>
          </a:p>
        </p:txBody>
      </p:sp>
    </p:spTree>
    <p:extLst>
      <p:ext uri="{BB962C8B-B14F-4D97-AF65-F5344CB8AC3E}">
        <p14:creationId xmlns:p14="http://schemas.microsoft.com/office/powerpoint/2010/main" val="165955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3200"/>
              <a:buFont typeface="Arial"/>
              <a:buNone/>
            </a:pPr>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dirty="0">
              <a:latin typeface="Montserrat" panose="00000500000000000000" pitchFamily="2" charset="0"/>
            </a:endParaRPr>
          </a:p>
        </p:txBody>
      </p:sp>
      <p:sp>
        <p:nvSpPr>
          <p:cNvPr id="44" name="Google Shape;44;p3"/>
          <p:cNvSpPr txBox="1">
            <a:spLocks noGrp="1"/>
          </p:cNvSpPr>
          <p:nvPr>
            <p:ph type="body" idx="1"/>
          </p:nvPr>
        </p:nvSpPr>
        <p:spPr>
          <a:xfrm>
            <a:off x="838200" y="1656568"/>
            <a:ext cx="10178988"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4000" b="1" i="1" dirty="0">
                <a:solidFill>
                  <a:schemeClr val="accent3">
                    <a:lumMod val="75000"/>
                  </a:schemeClr>
                </a:solidFill>
                <a:latin typeface="Montserrat" panose="00000500000000000000" pitchFamily="2" charset="0"/>
              </a:rPr>
              <a:t>#</a:t>
            </a:r>
            <a:r>
              <a:rPr lang="it-IT" sz="4000" b="1" dirty="0">
                <a:solidFill>
                  <a:schemeClr val="accent3">
                    <a:lumMod val="75000"/>
                  </a:schemeClr>
                </a:solidFill>
                <a:latin typeface="Montserrat" panose="00000500000000000000" pitchFamily="2" charset="0"/>
              </a:rPr>
              <a:t>Benessere </a:t>
            </a:r>
          </a:p>
          <a:p>
            <a:pPr marL="0" indent="0">
              <a:spcBef>
                <a:spcPts val="0"/>
              </a:spcBef>
            </a:pPr>
            <a:r>
              <a:rPr lang="it-IT" sz="3600" dirty="0">
                <a:latin typeface="Montserrat" panose="00000500000000000000" pitchFamily="2" charset="0"/>
                <a:cs typeface="Times New Roman" panose="02020603050405020304" pitchFamily="18" charset="0"/>
              </a:rPr>
              <a:t>Forte radicamento nel territorio e attenzione al benessere dei propri lavoratori, equamente distribuito tra classi e genere, valorizzandone le capacità e le competenze.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sym typeface="Wingdings" panose="05000000000000000000" pitchFamily="2" charset="2"/>
              </a:rPr>
              <a:t>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rPr>
              <a:t>Responsabilità sociale. </a:t>
            </a:r>
          </a:p>
          <a:p>
            <a:pPr marL="0" indent="0">
              <a:spcBef>
                <a:spcPts val="0"/>
              </a:spcBef>
            </a:pPr>
            <a:endParaRPr lang="it-IT" sz="1800" b="1" i="1" dirty="0">
              <a:latin typeface="Montserrat" panose="00000500000000000000" pitchFamily="2" charset="0"/>
            </a:endParaRPr>
          </a:p>
          <a:p>
            <a:pPr marL="0" lvl="0" indent="0">
              <a:spcBef>
                <a:spcPts val="0"/>
              </a:spcBef>
            </a:pPr>
            <a:endParaRPr lang="it-IT" dirty="0"/>
          </a:p>
        </p:txBody>
      </p:sp>
    </p:spTree>
    <p:extLst>
      <p:ext uri="{BB962C8B-B14F-4D97-AF65-F5344CB8AC3E}">
        <p14:creationId xmlns:p14="http://schemas.microsoft.com/office/powerpoint/2010/main" val="349359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838200" y="526093"/>
            <a:ext cx="10515600" cy="951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3200"/>
              <a:buFont typeface="Arial"/>
              <a:buNone/>
            </a:pPr>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dirty="0">
              <a:latin typeface="Montserrat" panose="00000500000000000000" pitchFamily="2" charset="0"/>
            </a:endParaRPr>
          </a:p>
        </p:txBody>
      </p:sp>
      <p:sp>
        <p:nvSpPr>
          <p:cNvPr id="44" name="Google Shape;44;p3"/>
          <p:cNvSpPr txBox="1">
            <a:spLocks noGrp="1"/>
          </p:cNvSpPr>
          <p:nvPr>
            <p:ph type="body" idx="1"/>
          </p:nvPr>
        </p:nvSpPr>
        <p:spPr>
          <a:xfrm>
            <a:off x="838200" y="1656568"/>
            <a:ext cx="10515600" cy="4433514"/>
          </a:xfrm>
          <a:prstGeom prst="rect">
            <a:avLst/>
          </a:prstGeom>
          <a:noFill/>
          <a:ln>
            <a:noFill/>
          </a:ln>
        </p:spPr>
        <p:txBody>
          <a:bodyPr spcFirstLastPara="1" wrap="square" lIns="91425" tIns="45700" rIns="91425" bIns="45700" anchor="t" anchorCtr="0">
            <a:noAutofit/>
          </a:bodyPr>
          <a:lstStyle/>
          <a:p>
            <a:pPr marL="0" indent="0">
              <a:spcBef>
                <a:spcPts val="0"/>
              </a:spcBef>
            </a:pPr>
            <a:r>
              <a:rPr lang="it-IT" sz="4000" b="1" i="1" dirty="0">
                <a:solidFill>
                  <a:schemeClr val="accent3">
                    <a:lumMod val="75000"/>
                  </a:schemeClr>
                </a:solidFill>
                <a:latin typeface="Montserrat" panose="00000500000000000000" pitchFamily="2" charset="0"/>
              </a:rPr>
              <a:t>#</a:t>
            </a:r>
            <a:r>
              <a:rPr lang="it-IT" sz="4000" b="1" dirty="0">
                <a:solidFill>
                  <a:schemeClr val="accent3">
                    <a:lumMod val="75000"/>
                  </a:schemeClr>
                </a:solidFill>
                <a:latin typeface="Montserrat" panose="00000500000000000000" pitchFamily="2" charset="0"/>
              </a:rPr>
              <a:t>Sistema</a:t>
            </a:r>
          </a:p>
          <a:p>
            <a:pPr marL="0" indent="0">
              <a:spcBef>
                <a:spcPts val="0"/>
              </a:spcBef>
            </a:pPr>
            <a:r>
              <a:rPr lang="it-IT" sz="3600" dirty="0">
                <a:latin typeface="Montserrat" panose="00000500000000000000" pitchFamily="2" charset="0"/>
              </a:rPr>
              <a:t>Scelta di produzioni e modi di operare coerenti con gli obiettivi della sostenibilità, in una logica di filiera e di sistema, che coinvolga imprese, consumatori, famiglie, amministrazioni e territori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sym typeface="Wingdings" panose="05000000000000000000" pitchFamily="2" charset="2"/>
              </a:rPr>
              <a:t>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rPr>
              <a:t>Responsabilità collettiva. </a:t>
            </a:r>
          </a:p>
          <a:p>
            <a:pPr marL="0" indent="0">
              <a:spcBef>
                <a:spcPts val="0"/>
              </a:spcBef>
            </a:pPr>
            <a:endParaRPr lang="it-IT" sz="1800" b="1" dirty="0">
              <a:latin typeface="Montserrat" panose="00000500000000000000" pitchFamily="2"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2000" b="1" dirty="0"/>
          </a:p>
          <a:p>
            <a:pPr marL="0" indent="0">
              <a:spcBef>
                <a:spcPts val="0"/>
              </a:spcBef>
            </a:pPr>
            <a:endParaRPr lang="it-IT" sz="2000" b="1" dirty="0"/>
          </a:p>
          <a:p>
            <a:pPr marL="0" lvl="0" indent="0">
              <a:spcBef>
                <a:spcPts val="0"/>
              </a:spcBef>
            </a:pPr>
            <a:endParaRPr lang="it-IT" dirty="0"/>
          </a:p>
          <a:p>
            <a:pPr marL="0" lvl="0" indent="0">
              <a:spcBef>
                <a:spcPts val="0"/>
              </a:spcBef>
            </a:pPr>
            <a:endParaRPr lang="it-IT" dirty="0"/>
          </a:p>
        </p:txBody>
      </p:sp>
    </p:spTree>
    <p:extLst>
      <p:ext uri="{BB962C8B-B14F-4D97-AF65-F5344CB8AC3E}">
        <p14:creationId xmlns:p14="http://schemas.microsoft.com/office/powerpoint/2010/main" val="186377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3"/>
          <p:cNvSpPr txBox="1">
            <a:spLocks noGrp="1"/>
          </p:cNvSpPr>
          <p:nvPr>
            <p:ph type="body" idx="1"/>
          </p:nvPr>
        </p:nvSpPr>
        <p:spPr>
          <a:xfrm>
            <a:off x="838200" y="1656568"/>
            <a:ext cx="10515600" cy="40428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4C4C4C"/>
              </a:buClr>
              <a:buSzPts val="1600"/>
              <a:buFont typeface="Arial"/>
              <a:buNone/>
              <a:tabLst/>
              <a:defRPr/>
            </a:pPr>
            <a:r>
              <a:rPr kumimoji="0" lang="it-IT" sz="4000" b="1" i="1"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a:t>
            </a:r>
            <a:r>
              <a:rPr kumimoji="0" lang="it-IT" sz="4000" b="1" i="0"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Competenze</a:t>
            </a:r>
            <a:r>
              <a:rPr kumimoji="0" lang="it-IT" sz="4000" b="1" i="1"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 </a:t>
            </a:r>
            <a:r>
              <a:rPr kumimoji="0" lang="it-IT" sz="4000" b="1" i="0"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 </a:t>
            </a:r>
          </a:p>
          <a:p>
            <a:pPr marL="0" marR="0" lvl="0" indent="0" algn="l" defTabSz="914400" rtl="0" eaLnBrk="1" fontAlgn="auto" latinLnBrk="0" hangingPunct="1">
              <a:lnSpc>
                <a:spcPct val="90000"/>
              </a:lnSpc>
              <a:spcBef>
                <a:spcPts val="0"/>
              </a:spcBef>
              <a:spcAft>
                <a:spcPts val="0"/>
              </a:spcAft>
              <a:buClr>
                <a:srgbClr val="4C4C4C"/>
              </a:buClr>
              <a:buSzPts val="1600"/>
              <a:buFont typeface="Arial"/>
              <a:buNone/>
              <a:tabLst/>
              <a:defRPr/>
            </a:pPr>
            <a:r>
              <a:rPr kumimoji="0" lang="it-IT" sz="3600" b="0" i="0" u="none" strike="noStrike" kern="0" cap="none" spc="0" normalizeH="0" baseline="0" noProof="0" dirty="0">
                <a:ln>
                  <a:noFill/>
                </a:ln>
                <a:solidFill>
                  <a:srgbClr val="4C4C4C"/>
                </a:solidFill>
                <a:effectLst/>
                <a:uLnTx/>
                <a:uFillTx/>
                <a:latin typeface="Montserrat" panose="00000500000000000000" pitchFamily="2" charset="0"/>
                <a:cs typeface="Arial"/>
                <a:sym typeface="Arial"/>
              </a:rPr>
              <a:t>Contesto culturale che promuova la sostenibilità, come un insieme di valori condivisi, compresi e incorporati nell’organizzazione, relativi ai cambiamenti strategici, per allineare la sostenibilità alle prestazioni organizzative</a:t>
            </a:r>
            <a:r>
              <a:rPr lang="it-IT" sz="3600" dirty="0">
                <a:latin typeface="Montserrat" panose="00000500000000000000" pitchFamily="2" charset="0"/>
              </a:rPr>
              <a:t>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sym typeface="Wingdings" panose="05000000000000000000" pitchFamily="2" charset="2"/>
              </a:rPr>
              <a:t></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rPr>
              <a:t> </a:t>
            </a:r>
            <a:r>
              <a:rPr kumimoji="0" lang="it-IT" sz="3600" b="0" i="0" u="none" strike="noStrike" kern="0" cap="none" spc="0" normalizeH="0" baseline="0" noProof="0" dirty="0">
                <a:ln>
                  <a:noFill/>
                </a:ln>
                <a:solidFill>
                  <a:srgbClr val="0000CC"/>
                </a:solidFill>
                <a:effectLst>
                  <a:outerShdw blurRad="38100" dist="38100" dir="2700000" algn="tl">
                    <a:srgbClr val="000000">
                      <a:alpha val="43137"/>
                    </a:srgbClr>
                  </a:outerShdw>
                </a:effectLst>
                <a:uLnTx/>
                <a:uFillTx/>
                <a:latin typeface="Montserrat" panose="00000500000000000000" pitchFamily="2" charset="0"/>
                <a:cs typeface="Arial"/>
                <a:sym typeface="Arial"/>
              </a:rPr>
              <a:t>Consapevolezza e competenza. </a:t>
            </a:r>
            <a:endParaRPr kumimoji="0" lang="it-IT" sz="3600" b="1" i="0" u="none" strike="noStrike" kern="0" cap="none" spc="0" normalizeH="0" baseline="0" noProof="0" dirty="0">
              <a:ln>
                <a:noFill/>
              </a:ln>
              <a:solidFill>
                <a:srgbClr val="0000CC"/>
              </a:solidFill>
              <a:effectLst>
                <a:outerShdw blurRad="38100" dist="38100" dir="2700000" algn="tl">
                  <a:srgbClr val="000000">
                    <a:alpha val="43137"/>
                  </a:srgbClr>
                </a:outerShdw>
              </a:effectLst>
              <a:uLnTx/>
              <a:uFillTx/>
              <a:latin typeface="Montserrat" panose="00000500000000000000" pitchFamily="2" charset="0"/>
              <a:cs typeface="Arial"/>
              <a:sym typeface="Arial"/>
            </a:endParaRPr>
          </a:p>
          <a:p>
            <a:pPr marL="0" lvl="0" indent="0">
              <a:spcBef>
                <a:spcPts val="0"/>
              </a:spcBef>
            </a:pPr>
            <a:endParaRPr lang="it-IT" sz="1800" b="1" i="1" dirty="0">
              <a:latin typeface="Montserrat" panose="00000500000000000000" pitchFamily="2" charset="0"/>
            </a:endParaRPr>
          </a:p>
          <a:p>
            <a:pPr marL="0" lvl="0" indent="0" algn="l" rtl="0">
              <a:lnSpc>
                <a:spcPct val="90000"/>
              </a:lnSpc>
              <a:spcBef>
                <a:spcPts val="0"/>
              </a:spcBef>
              <a:spcAft>
                <a:spcPts val="0"/>
              </a:spcAft>
              <a:buClr>
                <a:srgbClr val="4C4C4C"/>
              </a:buClr>
              <a:buSzPts val="1600"/>
              <a:buNone/>
            </a:pPr>
            <a:endParaRPr lang="it-IT" sz="2000" b="1" dirty="0">
              <a:latin typeface="Montserrat" panose="00000500000000000000" pitchFamily="2" charset="0"/>
            </a:endParaRPr>
          </a:p>
          <a:p>
            <a:pPr marL="0" indent="0">
              <a:spcBef>
                <a:spcPts val="0"/>
              </a:spcBef>
            </a:pPr>
            <a:endParaRPr lang="it-IT" sz="2000" b="1" dirty="0">
              <a:latin typeface="Montserrat" panose="00000500000000000000" pitchFamily="2"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2000" b="1" dirty="0"/>
          </a:p>
          <a:p>
            <a:pPr marL="0" indent="0">
              <a:spcBef>
                <a:spcPts val="0"/>
              </a:spcBef>
            </a:pPr>
            <a:endParaRPr lang="it-IT" sz="2000" b="1" dirty="0"/>
          </a:p>
          <a:p>
            <a:pPr marL="0" lvl="0" indent="0">
              <a:spcBef>
                <a:spcPts val="0"/>
              </a:spcBef>
            </a:pPr>
            <a:endParaRPr lang="it-IT" dirty="0"/>
          </a:p>
          <a:p>
            <a:pPr marL="0" lvl="0" indent="0">
              <a:spcBef>
                <a:spcPts val="0"/>
              </a:spcBef>
            </a:pPr>
            <a:endParaRPr lang="it-IT" dirty="0"/>
          </a:p>
        </p:txBody>
      </p:sp>
      <p:sp>
        <p:nvSpPr>
          <p:cNvPr id="2" name="Google Shape;43;p3">
            <a:extLst>
              <a:ext uri="{FF2B5EF4-FFF2-40B4-BE49-F238E27FC236}">
                <a16:creationId xmlns:a16="http://schemas.microsoft.com/office/drawing/2014/main" id="{ACC0F420-60CB-543F-042D-D8E277D75C0F}"/>
              </a:ext>
            </a:extLst>
          </p:cNvPr>
          <p:cNvSpPr txBox="1">
            <a:spLocks/>
          </p:cNvSpPr>
          <p:nvPr/>
        </p:nvSpPr>
        <p:spPr>
          <a:xfrm>
            <a:off x="838200" y="519344"/>
            <a:ext cx="10515600" cy="9519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lang="it-IT" dirty="0">
              <a:latin typeface="Montserrat" panose="00000500000000000000" pitchFamily="2" charset="0"/>
            </a:endParaRPr>
          </a:p>
        </p:txBody>
      </p:sp>
    </p:spTree>
    <p:extLst>
      <p:ext uri="{BB962C8B-B14F-4D97-AF65-F5344CB8AC3E}">
        <p14:creationId xmlns:p14="http://schemas.microsoft.com/office/powerpoint/2010/main" val="369390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3"/>
          <p:cNvSpPr txBox="1">
            <a:spLocks noGrp="1"/>
          </p:cNvSpPr>
          <p:nvPr>
            <p:ph type="body" idx="1"/>
          </p:nvPr>
        </p:nvSpPr>
        <p:spPr>
          <a:xfrm>
            <a:off x="838199" y="1656568"/>
            <a:ext cx="11015133" cy="4042896"/>
          </a:xfrm>
          <a:prstGeom prst="rect">
            <a:avLst/>
          </a:prstGeom>
          <a:noFill/>
          <a:ln>
            <a:noFill/>
          </a:ln>
        </p:spPr>
        <p:txBody>
          <a:bodyPr spcFirstLastPara="1" wrap="square" lIns="91425" tIns="45700" rIns="91425" bIns="45700" anchor="t" anchorCtr="0">
            <a:noAutofit/>
          </a:bodyPr>
          <a:lstStyle/>
          <a:p>
            <a:pPr marL="0" lvl="0" indent="0">
              <a:spcBef>
                <a:spcPts val="0"/>
              </a:spcBef>
            </a:pPr>
            <a:r>
              <a:rPr lang="it-IT" sz="4000" b="1" i="1" dirty="0">
                <a:solidFill>
                  <a:schemeClr val="accent3">
                    <a:lumMod val="75000"/>
                  </a:schemeClr>
                </a:solidFill>
                <a:latin typeface="Montserrat" panose="00000500000000000000" pitchFamily="2" charset="0"/>
              </a:rPr>
              <a:t>#</a:t>
            </a:r>
            <a:r>
              <a:rPr lang="it-IT" sz="4000" b="1" dirty="0">
                <a:solidFill>
                  <a:schemeClr val="accent3">
                    <a:lumMod val="75000"/>
                  </a:schemeClr>
                </a:solidFill>
                <a:latin typeface="Montserrat" panose="00000500000000000000" pitchFamily="2" charset="0"/>
              </a:rPr>
              <a:t>Investimento</a:t>
            </a:r>
          </a:p>
          <a:p>
            <a:pPr marL="0" lvl="0" indent="0">
              <a:spcBef>
                <a:spcPts val="0"/>
              </a:spcBef>
            </a:pPr>
            <a:r>
              <a:rPr lang="it-IT" sz="3600" dirty="0">
                <a:latin typeface="Montserrat" panose="00000500000000000000" pitchFamily="2" charset="0"/>
              </a:rPr>
              <a:t>Investimento che deve trovare nelle istituzioni interventi e strumenti adeguati a sostenere il rischio di questa profonda trasformazione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sym typeface="Wingdings" panose="05000000000000000000" pitchFamily="2" charset="2"/>
              </a:rPr>
              <a:t>Scelta etica e  d’investimento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rPr>
              <a:t>. </a:t>
            </a:r>
          </a:p>
          <a:p>
            <a:pPr marL="0" lvl="0" indent="0">
              <a:spcBef>
                <a:spcPts val="0"/>
              </a:spcBef>
            </a:pPr>
            <a:endParaRPr lang="it-IT" dirty="0"/>
          </a:p>
        </p:txBody>
      </p:sp>
      <p:sp>
        <p:nvSpPr>
          <p:cNvPr id="2" name="Google Shape;43;p3">
            <a:extLst>
              <a:ext uri="{FF2B5EF4-FFF2-40B4-BE49-F238E27FC236}">
                <a16:creationId xmlns:a16="http://schemas.microsoft.com/office/drawing/2014/main" id="{ACC0F420-60CB-543F-042D-D8E277D75C0F}"/>
              </a:ext>
            </a:extLst>
          </p:cNvPr>
          <p:cNvSpPr txBox="1">
            <a:spLocks/>
          </p:cNvSpPr>
          <p:nvPr/>
        </p:nvSpPr>
        <p:spPr>
          <a:xfrm>
            <a:off x="838200" y="519344"/>
            <a:ext cx="10515600" cy="9519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lang="it-IT" dirty="0">
              <a:latin typeface="Montserrat" panose="00000500000000000000" pitchFamily="2" charset="0"/>
            </a:endParaRPr>
          </a:p>
        </p:txBody>
      </p:sp>
    </p:spTree>
    <p:extLst>
      <p:ext uri="{BB962C8B-B14F-4D97-AF65-F5344CB8AC3E}">
        <p14:creationId xmlns:p14="http://schemas.microsoft.com/office/powerpoint/2010/main" val="199188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3"/>
          <p:cNvSpPr txBox="1">
            <a:spLocks noGrp="1"/>
          </p:cNvSpPr>
          <p:nvPr>
            <p:ph type="body" idx="1"/>
          </p:nvPr>
        </p:nvSpPr>
        <p:spPr>
          <a:xfrm>
            <a:off x="838200" y="1656568"/>
            <a:ext cx="10515600" cy="40428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4C4C4C"/>
              </a:buClr>
              <a:buSzPts val="1600"/>
              <a:buFont typeface="Arial"/>
              <a:buNone/>
              <a:tabLst/>
              <a:defRPr/>
            </a:pPr>
            <a:r>
              <a:rPr kumimoji="0" lang="it-IT" sz="4000" b="1" i="1"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a:t>
            </a:r>
            <a:r>
              <a:rPr kumimoji="0" lang="it-IT" sz="4000" b="1" i="0" u="none" strike="noStrike" kern="0" cap="none" spc="0" normalizeH="0" baseline="0" noProof="0" dirty="0">
                <a:ln>
                  <a:noFill/>
                </a:ln>
                <a:solidFill>
                  <a:schemeClr val="accent3">
                    <a:lumMod val="75000"/>
                  </a:schemeClr>
                </a:solidFill>
                <a:effectLst/>
                <a:uLnTx/>
                <a:uFillTx/>
                <a:latin typeface="Montserrat" panose="00000500000000000000" pitchFamily="2" charset="0"/>
                <a:cs typeface="Arial"/>
                <a:sym typeface="Arial"/>
              </a:rPr>
              <a:t>Piccola impresa</a:t>
            </a:r>
          </a:p>
          <a:p>
            <a:pPr marL="0" marR="0" lvl="0" indent="0" algn="l" defTabSz="914400" rtl="0" eaLnBrk="1" fontAlgn="auto" latinLnBrk="0" hangingPunct="1">
              <a:lnSpc>
                <a:spcPct val="90000"/>
              </a:lnSpc>
              <a:spcBef>
                <a:spcPts val="0"/>
              </a:spcBef>
              <a:spcAft>
                <a:spcPts val="0"/>
              </a:spcAft>
              <a:buClr>
                <a:srgbClr val="4C4C4C"/>
              </a:buClr>
              <a:buSzPts val="1600"/>
              <a:buFont typeface="Arial"/>
              <a:buNone/>
              <a:tabLst/>
              <a:defRPr/>
            </a:pPr>
            <a:r>
              <a:rPr kumimoji="0" lang="it-IT" sz="3600" b="0" i="0" u="none" strike="noStrike" kern="0" cap="none" spc="0" normalizeH="0" baseline="0" noProof="0" dirty="0">
                <a:ln>
                  <a:noFill/>
                </a:ln>
                <a:solidFill>
                  <a:srgbClr val="4C4C4C"/>
                </a:solidFill>
                <a:effectLst/>
                <a:uLnTx/>
                <a:uFillTx/>
                <a:latin typeface="Montserrat" panose="00000500000000000000" pitchFamily="2" charset="0"/>
                <a:cs typeface="Times New Roman" panose="02020603050405020304" pitchFamily="18" charset="0"/>
                <a:sym typeface="Arial"/>
              </a:rPr>
              <a:t>Legislazione snella e premiante basata su strumenti e procedure di facile accessibilità che sappiano cogliere le peculiarità del sistema produttivo italiano</a:t>
            </a:r>
            <a:r>
              <a:rPr lang="it-IT" sz="3600" dirty="0">
                <a:latin typeface="Montserrat" panose="00000500000000000000" pitchFamily="2" charset="0"/>
                <a:cs typeface="Times New Roman" panose="02020603050405020304" pitchFamily="18" charset="0"/>
              </a:rPr>
              <a:t> </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sym typeface="Wingdings" panose="05000000000000000000" pitchFamily="2" charset="2"/>
              </a:rPr>
              <a:t></a:t>
            </a:r>
            <a:r>
              <a:rPr lang="it-IT" sz="3600" dirty="0">
                <a:solidFill>
                  <a:srgbClr val="0000CC"/>
                </a:solidFill>
                <a:effectLst>
                  <a:outerShdw blurRad="38100" dist="38100" dir="2700000" algn="tl">
                    <a:srgbClr val="000000">
                      <a:alpha val="43137"/>
                    </a:srgbClr>
                  </a:outerShdw>
                </a:effectLst>
                <a:latin typeface="Montserrat" panose="00000500000000000000" pitchFamily="2" charset="0"/>
                <a:cs typeface="Times New Roman" panose="02020603050405020304" pitchFamily="18" charset="0"/>
              </a:rPr>
              <a:t>Opportunità per le piccole imprese</a:t>
            </a:r>
            <a:r>
              <a:rPr kumimoji="0" lang="it-IT" sz="3600" b="0" i="0" u="none" strike="noStrike" kern="0" cap="none" spc="0" normalizeH="0" baseline="0" noProof="0" dirty="0">
                <a:ln>
                  <a:noFill/>
                </a:ln>
                <a:solidFill>
                  <a:srgbClr val="0000CC"/>
                </a:solidFill>
                <a:effectLst>
                  <a:outerShdw blurRad="38100" dist="38100" dir="2700000" algn="tl">
                    <a:srgbClr val="000000">
                      <a:alpha val="43137"/>
                    </a:srgbClr>
                  </a:outerShdw>
                </a:effectLst>
                <a:uLnTx/>
                <a:uFillTx/>
                <a:latin typeface="Montserrat" panose="00000500000000000000" pitchFamily="2" charset="0"/>
                <a:cs typeface="Times New Roman" panose="02020603050405020304" pitchFamily="18" charset="0"/>
                <a:sym typeface="Arial"/>
              </a:rPr>
              <a:t>. </a:t>
            </a:r>
            <a:endParaRPr lang="it-IT" sz="3600" b="1" i="1" dirty="0">
              <a:solidFill>
                <a:srgbClr val="0000CC"/>
              </a:solidFill>
              <a:effectLst>
                <a:outerShdw blurRad="38100" dist="38100" dir="2700000" algn="tl">
                  <a:srgbClr val="000000">
                    <a:alpha val="43137"/>
                  </a:srgbClr>
                </a:outerShdw>
              </a:effectLst>
              <a:latin typeface="Montserrat" panose="00000500000000000000" pitchFamily="2" charset="0"/>
            </a:endParaRPr>
          </a:p>
          <a:p>
            <a:pPr marL="0" indent="0">
              <a:spcBef>
                <a:spcPts val="0"/>
              </a:spcBef>
            </a:pPr>
            <a:endParaRPr lang="it-IT" sz="2000" b="1" i="1" dirty="0">
              <a:latin typeface="Montserrat" panose="00000500000000000000" pitchFamily="2" charset="0"/>
            </a:endParaRPr>
          </a:p>
          <a:p>
            <a:pPr marL="0" lvl="0" indent="0" algn="l" rtl="0">
              <a:lnSpc>
                <a:spcPct val="90000"/>
              </a:lnSpc>
              <a:spcBef>
                <a:spcPts val="0"/>
              </a:spcBef>
              <a:spcAft>
                <a:spcPts val="0"/>
              </a:spcAft>
              <a:buClr>
                <a:srgbClr val="4C4C4C"/>
              </a:buClr>
              <a:buSzPts val="1600"/>
              <a:buNone/>
            </a:pPr>
            <a:endParaRPr lang="it-IT" sz="2000" b="1" dirty="0">
              <a:latin typeface="Montserrat" panose="00000500000000000000" pitchFamily="2" charset="0"/>
            </a:endParaRPr>
          </a:p>
          <a:p>
            <a:pPr marL="0" indent="0">
              <a:spcBef>
                <a:spcPts val="0"/>
              </a:spcBef>
            </a:pPr>
            <a:endParaRPr lang="it-IT" sz="2000" b="1" dirty="0">
              <a:latin typeface="Montserrat" panose="00000500000000000000" pitchFamily="2" charset="0"/>
            </a:endParaRPr>
          </a:p>
          <a:p>
            <a:pPr marL="0" indent="0">
              <a:spcBef>
                <a:spcPts val="0"/>
              </a:spcBef>
            </a:pPr>
            <a:endParaRPr lang="it-IT" sz="1800" dirty="0">
              <a:latin typeface="Montserrat" panose="00000500000000000000" pitchFamily="2" charset="0"/>
              <a:cs typeface="Times New Roman" panose="02020603050405020304" pitchFamily="18" charset="0"/>
            </a:endParaRPr>
          </a:p>
          <a:p>
            <a:pPr marL="0" indent="0">
              <a:spcBef>
                <a:spcPts val="0"/>
              </a:spcBef>
            </a:pPr>
            <a:endParaRPr lang="it-IT" sz="2000" b="1" dirty="0"/>
          </a:p>
          <a:p>
            <a:pPr marL="0" indent="0">
              <a:spcBef>
                <a:spcPts val="0"/>
              </a:spcBef>
            </a:pPr>
            <a:endParaRPr lang="it-IT" sz="2000" b="1" dirty="0"/>
          </a:p>
          <a:p>
            <a:pPr marL="0" lvl="0" indent="0">
              <a:spcBef>
                <a:spcPts val="0"/>
              </a:spcBef>
            </a:pPr>
            <a:endParaRPr lang="it-IT" dirty="0"/>
          </a:p>
          <a:p>
            <a:pPr marL="0" lvl="0" indent="0">
              <a:spcBef>
                <a:spcPts val="0"/>
              </a:spcBef>
            </a:pPr>
            <a:endParaRPr lang="it-IT" dirty="0"/>
          </a:p>
        </p:txBody>
      </p:sp>
      <p:sp>
        <p:nvSpPr>
          <p:cNvPr id="2" name="Google Shape;43;p3">
            <a:extLst>
              <a:ext uri="{FF2B5EF4-FFF2-40B4-BE49-F238E27FC236}">
                <a16:creationId xmlns:a16="http://schemas.microsoft.com/office/drawing/2014/main" id="{ACC0F420-60CB-543F-042D-D8E277D75C0F}"/>
              </a:ext>
            </a:extLst>
          </p:cNvPr>
          <p:cNvSpPr txBox="1">
            <a:spLocks/>
          </p:cNvSpPr>
          <p:nvPr/>
        </p:nvSpPr>
        <p:spPr>
          <a:xfrm>
            <a:off x="838200" y="519344"/>
            <a:ext cx="10515600" cy="9519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D2D"/>
              </a:buClr>
              <a:buSzPts val="3200"/>
              <a:buFont typeface="Arial"/>
              <a:buNone/>
              <a:defRPr sz="3200" b="1" i="0" u="none" strike="noStrike" cap="none">
                <a:solidFill>
                  <a:srgbClr val="2D2D2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solidFill>
                  <a:srgbClr val="4C4C4C"/>
                </a:solidFill>
                <a:latin typeface="Montserrat" panose="00000500000000000000" pitchFamily="2" charset="0"/>
                <a:cs typeface="Times New Roman" panose="02020603050405020304" pitchFamily="18" charset="0"/>
              </a:rPr>
              <a:t>La sostenibilità secondo i giovani imprenditori</a:t>
            </a:r>
            <a:endParaRPr lang="it-IT" dirty="0">
              <a:latin typeface="Montserrat" panose="00000500000000000000" pitchFamily="2" charset="0"/>
            </a:endParaRPr>
          </a:p>
        </p:txBody>
      </p:sp>
    </p:spTree>
    <p:extLst>
      <p:ext uri="{BB962C8B-B14F-4D97-AF65-F5344CB8AC3E}">
        <p14:creationId xmlns:p14="http://schemas.microsoft.com/office/powerpoint/2010/main" val="2068217017"/>
      </p:ext>
    </p:extLst>
  </p:cSld>
  <p:clrMapOvr>
    <a:masterClrMapping/>
  </p:clrMapOvr>
</p:sld>
</file>

<file path=ppt/theme/theme1.xml><?xml version="1.0" encoding="utf-8"?>
<a:theme xmlns:a="http://schemas.openxmlformats.org/drawingml/2006/main" name="CNA NEXT 2022">
  <a:themeElements>
    <a:clrScheme name="CNA NEXT LAB 2022">
      <a:dk1>
        <a:srgbClr val="1C1B1B"/>
      </a:dk1>
      <a:lt1>
        <a:srgbClr val="FFFFFF"/>
      </a:lt1>
      <a:dk2>
        <a:srgbClr val="4C4C4C"/>
      </a:dk2>
      <a:lt2>
        <a:srgbClr val="FFFAF3"/>
      </a:lt2>
      <a:accent1>
        <a:srgbClr val="E55D87"/>
      </a:accent1>
      <a:accent2>
        <a:srgbClr val="EDDE5D"/>
      </a:accent2>
      <a:accent3>
        <a:srgbClr val="E89375"/>
      </a:accent3>
      <a:accent4>
        <a:srgbClr val="FF7F7F"/>
      </a:accent4>
      <a:accent5>
        <a:srgbClr val="424242"/>
      </a:accent5>
      <a:accent6>
        <a:srgbClr val="EAEAEA"/>
      </a:accent6>
      <a:hlink>
        <a:srgbClr val="FF7D78"/>
      </a:hlink>
      <a:folHlink>
        <a:srgbClr val="FF9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860</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Montserrat</vt:lpstr>
      <vt:lpstr>Nunito Sans Black</vt:lpstr>
      <vt:lpstr>CNA NEXT 2022</vt:lpstr>
      <vt:lpstr>Presentazione standard di PowerPoint</vt:lpstr>
      <vt:lpstr>Il percorso verso CNA NEXT </vt:lpstr>
      <vt:lpstr>Presentazione standard di PowerPoint</vt:lpstr>
      <vt:lpstr>La sostenibilità secondo i giovani imprenditori</vt:lpstr>
      <vt:lpstr>La sostenibilità secondo i giovani imprenditori</vt:lpstr>
      <vt:lpstr>La sostenibilità secondo i giovani imprenditori</vt:lpstr>
      <vt:lpstr>Presentazione standard di PowerPoint</vt:lpstr>
      <vt:lpstr>Presentazione standard di PowerPoint</vt:lpstr>
      <vt:lpstr>Presentazione standard di PowerPoint</vt:lpstr>
      <vt:lpstr>Le proposte _ 5 aree di intervento </vt:lpstr>
      <vt:lpstr>#Formazione</vt:lpstr>
      <vt:lpstr>#Accompagnamento  </vt:lpstr>
      <vt:lpstr>#Finanza sostenibile  </vt:lpstr>
      <vt:lpstr>#Burocrazia  </vt:lpstr>
      <vt:lpstr>#Sostegno e incentivi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Laura Cipollone</cp:lastModifiedBy>
  <cp:revision>15</cp:revision>
  <dcterms:created xsi:type="dcterms:W3CDTF">2022-05-19T09:45:05Z</dcterms:created>
  <dcterms:modified xsi:type="dcterms:W3CDTF">2022-10-20T17:04:33Z</dcterms:modified>
</cp:coreProperties>
</file>